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57" r:id="rId5"/>
    <p:sldId id="258" r:id="rId6"/>
    <p:sldId id="288" r:id="rId7"/>
    <p:sldId id="259" r:id="rId8"/>
    <p:sldId id="267" r:id="rId9"/>
    <p:sldId id="271" r:id="rId10"/>
    <p:sldId id="272" r:id="rId11"/>
    <p:sldId id="269" r:id="rId12"/>
    <p:sldId id="270" r:id="rId13"/>
    <p:sldId id="273" r:id="rId14"/>
    <p:sldId id="290" r:id="rId15"/>
    <p:sldId id="260" r:id="rId16"/>
    <p:sldId id="274" r:id="rId17"/>
    <p:sldId id="275" r:id="rId18"/>
    <p:sldId id="276" r:id="rId19"/>
    <p:sldId id="277" r:id="rId20"/>
    <p:sldId id="278" r:id="rId21"/>
    <p:sldId id="279" r:id="rId22"/>
    <p:sldId id="280" r:id="rId23"/>
    <p:sldId id="281" r:id="rId24"/>
    <p:sldId id="282" r:id="rId25"/>
    <p:sldId id="283" r:id="rId26"/>
    <p:sldId id="287" r:id="rId27"/>
    <p:sldId id="284" r:id="rId28"/>
    <p:sldId id="285" r:id="rId29"/>
    <p:sldId id="286" r:id="rId30"/>
    <p:sldId id="264" r:id="rId31"/>
    <p:sldId id="289"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04" d="100"/>
          <a:sy n="104" d="100"/>
        </p:scale>
        <p:origin x="14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D713DB-151D-42DC-A77C-668D06662C6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61F2121-4A8F-4CD4-8276-A852F487F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F76059A-CED9-4BD7-8269-8CDCD75B50BD}"/>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78807915-79A9-4C5F-8038-869F74403F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F34BB31-46DA-43A6-B0A3-DD57D0E445C4}"/>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355655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1A245B-7CCB-4BEE-BA09-B6738854775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3AFE09A-6840-4A3F-B0BB-866DFC2AC66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F533D2E-0DFD-4E26-A020-61B9299C5109}"/>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E1638A85-3820-41DA-81E3-6678ED7300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A14D4A-EACB-4466-AFFB-60D47D807157}"/>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2886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F9DD9D-28D1-4EAF-A152-59D8AA1F2B8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100CD6-FAC9-49E5-A39F-BD238847EC2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405A555-6B1F-4771-A6EB-549F62A40C82}"/>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1F692DAF-ABEE-49A9-9584-4AB810D562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A2B70C-E3C7-4F66-9CF3-670C804A8BBF}"/>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384728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EB9F3-E384-46CB-9A57-9DF12ABEFCB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A1171A-3F2C-43CC-BA72-4FDBB27DB30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111725-D2C4-4654-8626-D3D5A94AAD1C}"/>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EBC60A9A-D5E8-4DF3-A5BF-F192E2B97D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8E04D0-53D7-48EA-8358-D5A28E0B6B91}"/>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304680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787F93-44E7-446B-861E-0CF8408F5BD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97AE14C-D9C7-48E4-88D0-5AB29A529E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8DD801A-B170-4ECE-A40A-88019115290F}"/>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55404A56-E885-4CEB-9423-90E4E22CCD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63B693-2F10-44CF-B88C-58034E043F7E}"/>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94830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BFAD1F-4963-4715-AA10-04F02FD0DC7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0A880F-417C-410B-A1E0-1EA5FA43EEB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91FF2DA-4CD4-432E-99D6-036329E6F96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787DB4B-6590-4B5D-8AE6-BBA644FA4DBE}"/>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6" name="Segnaposto piè di pagina 5">
            <a:extLst>
              <a:ext uri="{FF2B5EF4-FFF2-40B4-BE49-F238E27FC236}">
                <a16:creationId xmlns:a16="http://schemas.microsoft.com/office/drawing/2014/main" id="{67EBB807-DD3D-47DE-9DFB-A02E42F6C75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ADC37BF-3C5D-437D-BE0F-C80EF5A56B1A}"/>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284565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88A51-F721-4628-8716-F99B94FAD5D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32A23AD-D07D-4C65-A657-68994C5486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4E2EF91-A70F-484A-8380-4BE9F7E5CF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5435DD1-AD99-464B-B201-C26A71E045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B75545B-597F-46DC-B70E-B1A8187668F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BCDFF1E-4182-4E18-9637-0A7187AD010B}"/>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8" name="Segnaposto piè di pagina 7">
            <a:extLst>
              <a:ext uri="{FF2B5EF4-FFF2-40B4-BE49-F238E27FC236}">
                <a16:creationId xmlns:a16="http://schemas.microsoft.com/office/drawing/2014/main" id="{905FFD24-146F-4D23-89D3-4C8FF26BB06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B0ADC0C-F052-4A1B-BE26-E94DC86A655D}"/>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3691896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A6EFA2-78C9-449A-B246-5B25B3BB113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AFAE3A5-04DB-4A07-A35D-6AC7EDE3F603}"/>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4" name="Segnaposto piè di pagina 3">
            <a:extLst>
              <a:ext uri="{FF2B5EF4-FFF2-40B4-BE49-F238E27FC236}">
                <a16:creationId xmlns:a16="http://schemas.microsoft.com/office/drawing/2014/main" id="{0429C28A-2F6E-478E-885E-FCB13D32EDB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4E4560-662B-4D52-B5C5-649CA08F2FD8}"/>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233436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70FC154-C263-4238-A98B-68A6EAC59C23}"/>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3" name="Segnaposto piè di pagina 2">
            <a:extLst>
              <a:ext uri="{FF2B5EF4-FFF2-40B4-BE49-F238E27FC236}">
                <a16:creationId xmlns:a16="http://schemas.microsoft.com/office/drawing/2014/main" id="{F14F7DB4-6BA0-4C41-879C-B04F3BB7B9D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E72979C-5DD6-4DD2-A673-CDFC946CFD4A}"/>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164354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32237-18A9-4031-8065-44482D6A192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4965D93-C2A4-4499-81A0-1915CDBCD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751FB72-27A0-4845-B73A-7B185034B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F08753C-64AC-4FEB-B04D-E283B5331AAA}"/>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6" name="Segnaposto piè di pagina 5">
            <a:extLst>
              <a:ext uri="{FF2B5EF4-FFF2-40B4-BE49-F238E27FC236}">
                <a16:creationId xmlns:a16="http://schemas.microsoft.com/office/drawing/2014/main" id="{ACF76572-D00B-4677-9244-EA65AEE4322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D639FA2-9EB0-45B6-BFC7-49611BFD8EB6}"/>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85304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F9E9E-01BA-4768-B16C-ED3471564D7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66813AF-FF0F-4EE1-860D-7653D1509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EB5E08B-69B1-40EF-BA3F-67526C7E5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650B5F8-B4C4-48C0-B4DF-0180E03C6F1C}"/>
              </a:ext>
            </a:extLst>
          </p:cNvPr>
          <p:cNvSpPr>
            <a:spLocks noGrp="1"/>
          </p:cNvSpPr>
          <p:nvPr>
            <p:ph type="dt" sz="half" idx="10"/>
          </p:nvPr>
        </p:nvSpPr>
        <p:spPr/>
        <p:txBody>
          <a:bodyPr/>
          <a:lstStyle/>
          <a:p>
            <a:fld id="{F1C12CD1-D172-46F1-A920-77A8DFDA12D2}" type="datetimeFigureOut">
              <a:rPr lang="it-IT" smtClean="0"/>
              <a:t>24/02/2022</a:t>
            </a:fld>
            <a:endParaRPr lang="it-IT"/>
          </a:p>
        </p:txBody>
      </p:sp>
      <p:sp>
        <p:nvSpPr>
          <p:cNvPr id="6" name="Segnaposto piè di pagina 5">
            <a:extLst>
              <a:ext uri="{FF2B5EF4-FFF2-40B4-BE49-F238E27FC236}">
                <a16:creationId xmlns:a16="http://schemas.microsoft.com/office/drawing/2014/main" id="{B2ACE5E1-FE9E-498E-8DA3-0FCFA11DE6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F51FA68-4405-4D43-A063-15174B81CB76}"/>
              </a:ext>
            </a:extLst>
          </p:cNvPr>
          <p:cNvSpPr>
            <a:spLocks noGrp="1"/>
          </p:cNvSpPr>
          <p:nvPr>
            <p:ph type="sldNum" sz="quarter" idx="12"/>
          </p:nvPr>
        </p:nvSpPr>
        <p:spPr/>
        <p:txBody>
          <a:bodyPr/>
          <a:lstStyle/>
          <a:p>
            <a:fld id="{5F4CC5A6-FCCB-4041-8C32-BAB3899878A2}" type="slidenum">
              <a:rPr lang="it-IT" smtClean="0"/>
              <a:t>‹N›</a:t>
            </a:fld>
            <a:endParaRPr lang="it-IT"/>
          </a:p>
        </p:txBody>
      </p:sp>
    </p:spTree>
    <p:extLst>
      <p:ext uri="{BB962C8B-B14F-4D97-AF65-F5344CB8AC3E}">
        <p14:creationId xmlns:p14="http://schemas.microsoft.com/office/powerpoint/2010/main" val="401856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a:stretch>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C187DCE-EEE7-4DE5-ACEA-33711CEA5D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DBF8582-1866-42DC-93AB-04B7BE8681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21BA13-1541-4943-A911-2C2BFD1DC5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12CD1-D172-46F1-A920-77A8DFDA12D2}" type="datetimeFigureOut">
              <a:rPr lang="it-IT" smtClean="0"/>
              <a:t>24/02/2022</a:t>
            </a:fld>
            <a:endParaRPr lang="it-IT"/>
          </a:p>
        </p:txBody>
      </p:sp>
      <p:sp>
        <p:nvSpPr>
          <p:cNvPr id="5" name="Segnaposto piè di pagina 4">
            <a:extLst>
              <a:ext uri="{FF2B5EF4-FFF2-40B4-BE49-F238E27FC236}">
                <a16:creationId xmlns:a16="http://schemas.microsoft.com/office/drawing/2014/main" id="{AC46226C-E07C-4406-A074-CCC0A873A7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E5BC9D4-7D7E-411A-9D54-508B448173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CC5A6-FCCB-4041-8C32-BAB3899878A2}" type="slidenum">
              <a:rPr lang="it-IT" smtClean="0"/>
              <a:t>‹N›</a:t>
            </a:fld>
            <a:endParaRPr lang="it-IT"/>
          </a:p>
        </p:txBody>
      </p:sp>
    </p:spTree>
    <p:extLst>
      <p:ext uri="{BB962C8B-B14F-4D97-AF65-F5344CB8AC3E}">
        <p14:creationId xmlns:p14="http://schemas.microsoft.com/office/powerpoint/2010/main" val="4050386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dgc.gov.it/spa/auth/" TargetMode="External"/><Relationship Id="rId2" Type="http://schemas.openxmlformats.org/officeDocument/2006/relationships/hyperlink" Target="https://www.dgc.gov.it/spa/public/home?requestType=ts" TargetMode="External"/><Relationship Id="rId1" Type="http://schemas.openxmlformats.org/officeDocument/2006/relationships/slideLayout" Target="../slideLayouts/slideLayout2.xml"/><Relationship Id="rId4" Type="http://schemas.openxmlformats.org/officeDocument/2006/relationships/hyperlink" Target="https://www.sanita.puglia.it/infofs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3FF66-6297-40F6-9394-3C1FCEEE924D}"/>
              </a:ext>
            </a:extLst>
          </p:cNvPr>
          <p:cNvSpPr>
            <a:spLocks noGrp="1"/>
          </p:cNvSpPr>
          <p:nvPr>
            <p:ph type="ctrTitle"/>
          </p:nvPr>
        </p:nvSpPr>
        <p:spPr/>
        <p:txBody>
          <a:bodyPr/>
          <a:lstStyle/>
          <a:p>
            <a:r>
              <a:rPr lang="it-IT" dirty="0"/>
              <a:t>ESENZIONE VACCINAZIONE ANTI SARS-COV 2 </a:t>
            </a:r>
          </a:p>
        </p:txBody>
      </p:sp>
      <p:sp>
        <p:nvSpPr>
          <p:cNvPr id="3" name="Sottotitolo 2">
            <a:extLst>
              <a:ext uri="{FF2B5EF4-FFF2-40B4-BE49-F238E27FC236}">
                <a16:creationId xmlns:a16="http://schemas.microsoft.com/office/drawing/2014/main" id="{121872E2-636A-4B11-BF43-6F2E6BA4B688}"/>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48239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23D609-8F47-4429-9CDE-8CAFDC6A92C2}"/>
              </a:ext>
            </a:extLst>
          </p:cNvPr>
          <p:cNvSpPr>
            <a:spLocks noGrp="1"/>
          </p:cNvSpPr>
          <p:nvPr>
            <p:ph type="title"/>
          </p:nvPr>
        </p:nvSpPr>
        <p:spPr/>
        <p:txBody>
          <a:bodyPr/>
          <a:lstStyle/>
          <a:p>
            <a:r>
              <a:rPr lang="it-IT" dirty="0"/>
              <a:t>ECCIPIENTI SPIKEVAX - MODERNA</a:t>
            </a:r>
          </a:p>
        </p:txBody>
      </p:sp>
      <p:pic>
        <p:nvPicPr>
          <p:cNvPr id="5" name="Segnaposto contenuto 4" descr="Immagine che contiene testo&#10;&#10;Descrizione generata automaticamente">
            <a:extLst>
              <a:ext uri="{FF2B5EF4-FFF2-40B4-BE49-F238E27FC236}">
                <a16:creationId xmlns:a16="http://schemas.microsoft.com/office/drawing/2014/main" id="{57DFCB4F-8F95-44A7-B7A8-EEDBDCD553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216" y="1367971"/>
            <a:ext cx="11709567" cy="4122058"/>
          </a:xfrm>
        </p:spPr>
      </p:pic>
    </p:spTree>
    <p:extLst>
      <p:ext uri="{BB962C8B-B14F-4D97-AF65-F5344CB8AC3E}">
        <p14:creationId xmlns:p14="http://schemas.microsoft.com/office/powerpoint/2010/main" val="129491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4DB122-DFDB-4C2A-9E7F-2EEC6C4E574A}"/>
              </a:ext>
            </a:extLst>
          </p:cNvPr>
          <p:cNvSpPr>
            <a:spLocks noGrp="1"/>
          </p:cNvSpPr>
          <p:nvPr>
            <p:ph type="title"/>
          </p:nvPr>
        </p:nvSpPr>
        <p:spPr/>
        <p:txBody>
          <a:bodyPr/>
          <a:lstStyle/>
          <a:p>
            <a:r>
              <a:rPr lang="it-IT" dirty="0"/>
              <a:t>GRAVIDANZA E  ALLATTAMENTO</a:t>
            </a:r>
          </a:p>
        </p:txBody>
      </p:sp>
      <p:sp>
        <p:nvSpPr>
          <p:cNvPr id="3" name="Segnaposto contenuto 2">
            <a:extLst>
              <a:ext uri="{FF2B5EF4-FFF2-40B4-BE49-F238E27FC236}">
                <a16:creationId xmlns:a16="http://schemas.microsoft.com/office/drawing/2014/main" id="{85EDE3A0-3906-4370-B7F8-E45C4027C523}"/>
              </a:ext>
            </a:extLst>
          </p:cNvPr>
          <p:cNvSpPr>
            <a:spLocks noGrp="1"/>
          </p:cNvSpPr>
          <p:nvPr>
            <p:ph idx="1"/>
          </p:nvPr>
        </p:nvSpPr>
        <p:spPr>
          <a:xfrm>
            <a:off x="838200" y="1825625"/>
            <a:ext cx="10515600" cy="3870500"/>
          </a:xfrm>
        </p:spPr>
        <p:txBody>
          <a:bodyPr>
            <a:normAutofit fontScale="92500" lnSpcReduction="20000"/>
          </a:bodyPr>
          <a:lstStyle/>
          <a:p>
            <a:pPr marL="0" indent="0">
              <a:buNone/>
            </a:pPr>
            <a:r>
              <a:rPr lang="it-IT" dirty="0"/>
              <a:t>- </a:t>
            </a:r>
            <a:r>
              <a:rPr lang="it-IT" b="1" dirty="0"/>
              <a:t>Gravidanza </a:t>
            </a:r>
          </a:p>
          <a:p>
            <a:pPr marL="0" indent="0" algn="just">
              <a:buNone/>
            </a:pPr>
            <a:r>
              <a:rPr lang="it-IT" dirty="0"/>
              <a:t>La vaccinazione anti-SARS-CoV-2 non è controindicata in gravidanza</a:t>
            </a:r>
          </a:p>
          <a:p>
            <a:pPr marL="0" indent="0" algn="just">
              <a:buNone/>
            </a:pPr>
            <a:r>
              <a:rPr lang="it-IT" dirty="0"/>
              <a:t>ed è anzi raccomandata nel 2° e 3° trimestre. *</a:t>
            </a:r>
          </a:p>
          <a:p>
            <a:pPr marL="0" indent="0" algn="just">
              <a:buNone/>
            </a:pPr>
            <a:r>
              <a:rPr lang="it-IT" dirty="0"/>
              <a:t>Qualora, dopo valutazione medica, si decida di rimandare la vaccinazione, alla donna in gravidanza potrà essere rilasciato un certificato di esenzione temporanea alla vaccinazione. </a:t>
            </a:r>
          </a:p>
          <a:p>
            <a:pPr marL="0" indent="0">
              <a:buNone/>
            </a:pPr>
            <a:endParaRPr lang="it-IT" dirty="0"/>
          </a:p>
          <a:p>
            <a:pPr>
              <a:buFontTx/>
              <a:buChar char="-"/>
            </a:pPr>
            <a:r>
              <a:rPr lang="it-IT" b="1" dirty="0"/>
              <a:t>Allattamento </a:t>
            </a:r>
          </a:p>
          <a:p>
            <a:pPr marL="0" indent="0">
              <a:buNone/>
            </a:pPr>
            <a:r>
              <a:rPr lang="it-IT" dirty="0"/>
              <a:t>L’allattamento non è una controindicazione alla vaccinazione anti-SARS-CoV-2</a:t>
            </a:r>
          </a:p>
          <a:p>
            <a:pPr marL="0" indent="0">
              <a:buNone/>
            </a:pPr>
            <a:endParaRPr lang="it-IT" baseline="-25000" dirty="0"/>
          </a:p>
          <a:p>
            <a:pPr marL="0" indent="0">
              <a:buNone/>
            </a:pPr>
            <a:endParaRPr lang="it-IT" dirty="0"/>
          </a:p>
        </p:txBody>
      </p:sp>
      <p:sp>
        <p:nvSpPr>
          <p:cNvPr id="4" name="CasellaDiTesto 3">
            <a:extLst>
              <a:ext uri="{FF2B5EF4-FFF2-40B4-BE49-F238E27FC236}">
                <a16:creationId xmlns:a16="http://schemas.microsoft.com/office/drawing/2014/main" id="{C4664A8F-5EB3-4A54-9E56-ABEE09798FC1}"/>
              </a:ext>
            </a:extLst>
          </p:cNvPr>
          <p:cNvSpPr txBox="1"/>
          <p:nvPr/>
        </p:nvSpPr>
        <p:spPr>
          <a:xfrm>
            <a:off x="956345" y="5771626"/>
            <a:ext cx="9227890" cy="369332"/>
          </a:xfrm>
          <a:prstGeom prst="rect">
            <a:avLst/>
          </a:prstGeom>
          <a:noFill/>
        </p:spPr>
        <p:txBody>
          <a:bodyPr wrap="square" rtlCol="0">
            <a:spAutoFit/>
          </a:bodyPr>
          <a:lstStyle/>
          <a:p>
            <a:pPr algn="l"/>
            <a:r>
              <a:rPr lang="it-IT" i="1" dirty="0">
                <a:effectLst/>
                <a:latin typeface="Open Sans" panose="020B0606030504020204" pitchFamily="34" charset="0"/>
              </a:rPr>
              <a:t>*Circolare del Ministero della Salute n. 43293 del 24/09/2021</a:t>
            </a:r>
          </a:p>
        </p:txBody>
      </p:sp>
    </p:spTree>
    <p:extLst>
      <p:ext uri="{BB962C8B-B14F-4D97-AF65-F5344CB8AC3E}">
        <p14:creationId xmlns:p14="http://schemas.microsoft.com/office/powerpoint/2010/main" val="328701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BC3437-3D79-428B-962A-CFFD99A9E2EE}"/>
              </a:ext>
            </a:extLst>
          </p:cNvPr>
          <p:cNvSpPr>
            <a:spLocks noGrp="1"/>
          </p:cNvSpPr>
          <p:nvPr>
            <p:ph type="title"/>
          </p:nvPr>
        </p:nvSpPr>
        <p:spPr/>
        <p:txBody>
          <a:bodyPr/>
          <a:lstStyle/>
          <a:p>
            <a:r>
              <a:rPr lang="it-IT" dirty="0"/>
              <a:t>Sindrome di </a:t>
            </a:r>
            <a:r>
              <a:rPr lang="it-IT" dirty="0" err="1"/>
              <a:t>Guillain</a:t>
            </a:r>
            <a:r>
              <a:rPr lang="it-IT" dirty="0"/>
              <a:t>-Barré.</a:t>
            </a:r>
          </a:p>
        </p:txBody>
      </p:sp>
      <p:sp>
        <p:nvSpPr>
          <p:cNvPr id="3" name="Segnaposto contenuto 2">
            <a:extLst>
              <a:ext uri="{FF2B5EF4-FFF2-40B4-BE49-F238E27FC236}">
                <a16:creationId xmlns:a16="http://schemas.microsoft.com/office/drawing/2014/main" id="{BCA5525D-2713-4EA7-9A05-AFC773721255}"/>
              </a:ext>
            </a:extLst>
          </p:cNvPr>
          <p:cNvSpPr>
            <a:spLocks noGrp="1"/>
          </p:cNvSpPr>
          <p:nvPr>
            <p:ph idx="1"/>
          </p:nvPr>
        </p:nvSpPr>
        <p:spPr/>
        <p:txBody>
          <a:bodyPr/>
          <a:lstStyle/>
          <a:p>
            <a:pPr marL="0" indent="0" algn="just">
              <a:buNone/>
            </a:pPr>
            <a:r>
              <a:rPr lang="it-IT" dirty="0"/>
              <a:t>La sindrome di </a:t>
            </a:r>
            <a:r>
              <a:rPr lang="it-IT" dirty="0" err="1"/>
              <a:t>Guillain</a:t>
            </a:r>
            <a:r>
              <a:rPr lang="it-IT" dirty="0"/>
              <a:t>-Barré è stata segnalata molto raramente in seguito alla vaccinazione con </a:t>
            </a:r>
            <a:r>
              <a:rPr lang="it-IT" dirty="0" err="1"/>
              <a:t>Vaxzevria</a:t>
            </a:r>
            <a:r>
              <a:rPr lang="it-IT" dirty="0"/>
              <a:t>. </a:t>
            </a:r>
          </a:p>
          <a:p>
            <a:pPr marL="0" indent="0" algn="just">
              <a:buNone/>
            </a:pPr>
            <a:r>
              <a:rPr lang="it-IT" dirty="0"/>
              <a:t>In caso di sindrome di </a:t>
            </a:r>
            <a:r>
              <a:rPr lang="it-IT" dirty="0" err="1"/>
              <a:t>Guillain</a:t>
            </a:r>
            <a:r>
              <a:rPr lang="it-IT" dirty="0"/>
              <a:t>-Barré insorta </a:t>
            </a:r>
            <a:r>
              <a:rPr lang="it-IT" b="1" dirty="0"/>
              <a:t>entro 6 settimane dalla somministrazione del vaccino COVID-19</a:t>
            </a:r>
            <a:r>
              <a:rPr lang="it-IT" dirty="0"/>
              <a:t>, senza altra causa riconducibile, è prudente non eseguire ulteriori somministrazioni dello stesso tipo di vaccino. </a:t>
            </a:r>
          </a:p>
          <a:p>
            <a:pPr marL="0" indent="0" algn="just">
              <a:buNone/>
            </a:pPr>
            <a:r>
              <a:rPr lang="it-IT" dirty="0"/>
              <a:t>In tali situazioni va considerato l’utilizzo di un vaccino di tipo diverso per completare l’immunizzazione.</a:t>
            </a:r>
          </a:p>
        </p:txBody>
      </p:sp>
    </p:spTree>
    <p:extLst>
      <p:ext uri="{BB962C8B-B14F-4D97-AF65-F5344CB8AC3E}">
        <p14:creationId xmlns:p14="http://schemas.microsoft.com/office/powerpoint/2010/main" val="414102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823148-39ED-48E9-BC05-AB635AB284EF}"/>
              </a:ext>
            </a:extLst>
          </p:cNvPr>
          <p:cNvSpPr>
            <a:spLocks noGrp="1"/>
          </p:cNvSpPr>
          <p:nvPr>
            <p:ph type="title"/>
          </p:nvPr>
        </p:nvSpPr>
        <p:spPr/>
        <p:txBody>
          <a:bodyPr/>
          <a:lstStyle/>
          <a:p>
            <a:r>
              <a:rPr lang="it-IT" dirty="0"/>
              <a:t>Miocardite/pericardite.</a:t>
            </a:r>
          </a:p>
        </p:txBody>
      </p:sp>
      <p:sp>
        <p:nvSpPr>
          <p:cNvPr id="3" name="Segnaposto contenuto 2">
            <a:extLst>
              <a:ext uri="{FF2B5EF4-FFF2-40B4-BE49-F238E27FC236}">
                <a16:creationId xmlns:a16="http://schemas.microsoft.com/office/drawing/2014/main" id="{D81FD6F6-034E-472F-AD45-F4EF0B27CD18}"/>
              </a:ext>
            </a:extLst>
          </p:cNvPr>
          <p:cNvSpPr>
            <a:spLocks noGrp="1"/>
          </p:cNvSpPr>
          <p:nvPr>
            <p:ph idx="1"/>
          </p:nvPr>
        </p:nvSpPr>
        <p:spPr/>
        <p:txBody>
          <a:bodyPr>
            <a:normAutofit lnSpcReduction="10000"/>
          </a:bodyPr>
          <a:lstStyle/>
          <a:p>
            <a:pPr marL="0" indent="0" algn="just">
              <a:buNone/>
            </a:pPr>
            <a:r>
              <a:rPr lang="it-IT" dirty="0"/>
              <a:t>Dopo la vaccinazione con i vaccini COVID-19 a mRNA (Pfizer e Moderna) sono stati osservati casi molto rari di miocardite e pericardite. </a:t>
            </a:r>
          </a:p>
          <a:p>
            <a:pPr marL="0" indent="0" algn="just">
              <a:buNone/>
            </a:pPr>
            <a:r>
              <a:rPr lang="it-IT" dirty="0"/>
              <a:t>La decisione di somministrare la seconda dose di vaccino Pfizer o Moderna in persone che hanno sviluppato una miocardite/pericardite dopo la prima dose deve tenere conto delle condizioni cliniche dell'individuo e deve essere presa </a:t>
            </a:r>
            <a:r>
              <a:rPr lang="it-IT" b="1" dirty="0"/>
              <a:t>dopo consulenza cardiologica e un’attenta valutazione del rischio/beneficio</a:t>
            </a:r>
            <a:r>
              <a:rPr lang="it-IT" dirty="0"/>
              <a:t>. </a:t>
            </a:r>
          </a:p>
          <a:p>
            <a:pPr marL="0" indent="0" algn="just">
              <a:buNone/>
            </a:pPr>
            <a:r>
              <a:rPr lang="it-IT" i="1" dirty="0"/>
              <a:t>In tale situazione, laddove sia stato valutato di non procedere con la seconda dose di vaccino COVID19 a mRNA, va considerato l’utilizzo di un vaccino di tipo diverso per completare l’immunizzazione.</a:t>
            </a:r>
          </a:p>
        </p:txBody>
      </p:sp>
    </p:spTree>
    <p:extLst>
      <p:ext uri="{BB962C8B-B14F-4D97-AF65-F5344CB8AC3E}">
        <p14:creationId xmlns:p14="http://schemas.microsoft.com/office/powerpoint/2010/main" val="361722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7ABEC-356C-48AC-8EBA-CFE268B0AA43}"/>
              </a:ext>
            </a:extLst>
          </p:cNvPr>
          <p:cNvSpPr>
            <a:spLocks noGrp="1"/>
          </p:cNvSpPr>
          <p:nvPr>
            <p:ph type="title"/>
          </p:nvPr>
        </p:nvSpPr>
        <p:spPr/>
        <p:txBody>
          <a:bodyPr/>
          <a:lstStyle/>
          <a:p>
            <a:r>
              <a:rPr lang="it-IT" dirty="0"/>
              <a:t>CONSULENZA VACCINALE</a:t>
            </a:r>
          </a:p>
        </p:txBody>
      </p:sp>
      <p:sp>
        <p:nvSpPr>
          <p:cNvPr id="3" name="Segnaposto contenuto 2">
            <a:extLst>
              <a:ext uri="{FF2B5EF4-FFF2-40B4-BE49-F238E27FC236}">
                <a16:creationId xmlns:a16="http://schemas.microsoft.com/office/drawing/2014/main" id="{920F2F64-4D9B-43E3-AFF9-1696DC902F14}"/>
              </a:ext>
            </a:extLst>
          </p:cNvPr>
          <p:cNvSpPr>
            <a:spLocks noGrp="1"/>
          </p:cNvSpPr>
          <p:nvPr>
            <p:ph idx="1"/>
          </p:nvPr>
        </p:nvSpPr>
        <p:spPr/>
        <p:txBody>
          <a:bodyPr/>
          <a:lstStyle/>
          <a:p>
            <a:pPr marL="0" indent="0" algn="just">
              <a:buNone/>
            </a:pPr>
            <a:r>
              <a:rPr lang="it-IT" dirty="0"/>
              <a:t>Al fine di supportare i medici vaccinatori nella valutazione dell’idoneità alla vaccinazione, le Regioni e PA promuovono l’individuazione presso i Centri Vaccinali o altri centri ad hoc di </a:t>
            </a:r>
            <a:r>
              <a:rPr lang="it-IT" b="1" dirty="0"/>
              <a:t>riferimenti tecnici per la modalità di presa in carico dei casi dubbi e un gruppo tecnico regionale di esperti in campo </a:t>
            </a:r>
            <a:r>
              <a:rPr lang="it-IT" b="1"/>
              <a:t>vaccinale</a:t>
            </a:r>
            <a:r>
              <a:rPr lang="it-IT"/>
              <a:t>.</a:t>
            </a:r>
          </a:p>
          <a:p>
            <a:pPr marL="0" indent="0" algn="just">
              <a:buNone/>
            </a:pPr>
            <a:r>
              <a:rPr lang="it-IT"/>
              <a:t> </a:t>
            </a:r>
            <a:r>
              <a:rPr lang="it-IT" dirty="0"/>
              <a:t>La Direzione Generale della Prevenzione attiverà un tavolo nazionale di confronto tra i referenti di tali gruppi tecnici, al fine valutare collegialmente eventuali casi particolari.</a:t>
            </a:r>
          </a:p>
          <a:p>
            <a:pPr marL="0" indent="0" algn="just">
              <a:buNone/>
            </a:pPr>
            <a:endParaRPr lang="it-IT" dirty="0"/>
          </a:p>
          <a:p>
            <a:pPr marL="0" indent="0" algn="just">
              <a:buNone/>
            </a:pPr>
            <a:r>
              <a:rPr lang="it-IT" dirty="0"/>
              <a:t>Circolare esenzione vaccinale 04/08/2021 ministero della salute</a:t>
            </a:r>
          </a:p>
        </p:txBody>
      </p:sp>
    </p:spTree>
    <p:extLst>
      <p:ext uri="{BB962C8B-B14F-4D97-AF65-F5344CB8AC3E}">
        <p14:creationId xmlns:p14="http://schemas.microsoft.com/office/powerpoint/2010/main" val="134727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2A6EB2-EFDB-4C67-B71D-FCAA3DB8FDC9}"/>
              </a:ext>
            </a:extLst>
          </p:cNvPr>
          <p:cNvSpPr>
            <a:spLocks noGrp="1"/>
          </p:cNvSpPr>
          <p:nvPr>
            <p:ph type="title"/>
          </p:nvPr>
        </p:nvSpPr>
        <p:spPr/>
        <p:txBody>
          <a:bodyPr/>
          <a:lstStyle/>
          <a:p>
            <a:r>
              <a:rPr lang="it-IT" dirty="0"/>
              <a:t>CIRCOLARE MINSITERO SALUTE 25/01/2022</a:t>
            </a:r>
            <a:br>
              <a:rPr lang="it-IT" dirty="0"/>
            </a:br>
            <a:r>
              <a:rPr lang="it-IT" dirty="0"/>
              <a:t>proroga esenzione vaccinale</a:t>
            </a:r>
          </a:p>
        </p:txBody>
      </p:sp>
      <p:sp>
        <p:nvSpPr>
          <p:cNvPr id="3" name="Segnaposto contenuto 2">
            <a:extLst>
              <a:ext uri="{FF2B5EF4-FFF2-40B4-BE49-F238E27FC236}">
                <a16:creationId xmlns:a16="http://schemas.microsoft.com/office/drawing/2014/main" id="{21A7CA7E-42FE-4657-B87B-7A2B4A04D479}"/>
              </a:ext>
            </a:extLst>
          </p:cNvPr>
          <p:cNvSpPr>
            <a:spLocks noGrp="1"/>
          </p:cNvSpPr>
          <p:nvPr>
            <p:ph idx="1"/>
          </p:nvPr>
        </p:nvSpPr>
        <p:spPr/>
        <p:txBody>
          <a:bodyPr>
            <a:normAutofit/>
          </a:bodyPr>
          <a:lstStyle/>
          <a:p>
            <a:pPr marL="0" indent="0" algn="just">
              <a:buNone/>
            </a:pPr>
            <a:r>
              <a:rPr lang="it-IT" dirty="0"/>
              <a:t>si rappresenta che la validità delle certificazioni di esenzione alla vaccinazione anti-SARS-CoV-2/COVID-19 già emesse e di nuova emissione, di cui alle predette circolari e per gli usi previsti dalla normativa vigente, è prorogata sino al </a:t>
            </a:r>
            <a:r>
              <a:rPr lang="it-IT" b="1" dirty="0"/>
              <a:t>28 febbraio 2022</a:t>
            </a:r>
            <a:r>
              <a:rPr lang="it-IT" dirty="0"/>
              <a:t>, fatta salva l’eventuale cessazione anticipata della stessa conseguente alle disposizioni del DPCM, in corso di adozione, di cui all’art. 9-bis, comma 3, del decreto-legge n.52 del 2021 e successive modificazioni. </a:t>
            </a:r>
          </a:p>
        </p:txBody>
      </p:sp>
    </p:spTree>
    <p:extLst>
      <p:ext uri="{BB962C8B-B14F-4D97-AF65-F5344CB8AC3E}">
        <p14:creationId xmlns:p14="http://schemas.microsoft.com/office/powerpoint/2010/main" val="1712742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3DBA1-FCEC-40D8-8C11-D446C5433CAD}"/>
              </a:ext>
            </a:extLst>
          </p:cNvPr>
          <p:cNvSpPr>
            <a:spLocks noGrp="1"/>
          </p:cNvSpPr>
          <p:nvPr>
            <p:ph type="title"/>
          </p:nvPr>
        </p:nvSpPr>
        <p:spPr/>
        <p:txBody>
          <a:bodyPr/>
          <a:lstStyle/>
          <a:p>
            <a:r>
              <a:rPr lang="it-IT" dirty="0"/>
              <a:t>ESENZIONE VACCINALE DIGITALE –</a:t>
            </a:r>
            <a:br>
              <a:rPr lang="it-IT" dirty="0"/>
            </a:br>
            <a:r>
              <a:rPr lang="it-IT" dirty="0"/>
              <a:t>DPCM 4/02/2022</a:t>
            </a:r>
          </a:p>
        </p:txBody>
      </p:sp>
      <p:sp>
        <p:nvSpPr>
          <p:cNvPr id="3" name="Segnaposto contenuto 2">
            <a:extLst>
              <a:ext uri="{FF2B5EF4-FFF2-40B4-BE49-F238E27FC236}">
                <a16:creationId xmlns:a16="http://schemas.microsoft.com/office/drawing/2014/main" id="{5A49F5E1-E152-4158-B62E-747E187CA322}"/>
              </a:ext>
            </a:extLst>
          </p:cNvPr>
          <p:cNvSpPr>
            <a:spLocks noGrp="1"/>
          </p:cNvSpPr>
          <p:nvPr>
            <p:ph idx="1"/>
          </p:nvPr>
        </p:nvSpPr>
        <p:spPr>
          <a:xfrm>
            <a:off x="838200" y="2104571"/>
            <a:ext cx="10515600" cy="4072392"/>
          </a:xfrm>
        </p:spPr>
        <p:txBody>
          <a:bodyPr/>
          <a:lstStyle/>
          <a:p>
            <a:pPr marL="0" indent="0" algn="just">
              <a:buNone/>
            </a:pPr>
            <a:r>
              <a:rPr lang="it-IT" dirty="0"/>
              <a:t>A partire dal 7 febbraio 2022, ovvero dalla data di pubblicazione in GURI e di efficacia del predetto DPCM, le certificazioni di esenzione dalla vaccinazione anti SARS-CoV-2/COVID-19 devono essere rilasciate </a:t>
            </a:r>
            <a:r>
              <a:rPr lang="it-IT" b="1" dirty="0"/>
              <a:t>esclusivamente in formato digitale</a:t>
            </a:r>
            <a:r>
              <a:rPr lang="it-IT" dirty="0"/>
              <a:t> tramite la nuova funzionalità già attiva e implementata da </a:t>
            </a:r>
            <a:r>
              <a:rPr lang="it-IT" b="1" i="1" dirty="0"/>
              <a:t>SOGEI nel sistema Tessera Sanitaria </a:t>
            </a:r>
            <a:r>
              <a:rPr lang="it-IT" dirty="0"/>
              <a:t>(Sistema TS), interconnesso con la </a:t>
            </a:r>
            <a:r>
              <a:rPr lang="it-IT" b="1" i="1" dirty="0"/>
              <a:t>piattaforma nazionale-DGC</a:t>
            </a:r>
            <a:r>
              <a:rPr lang="it-IT" dirty="0"/>
              <a:t>.</a:t>
            </a:r>
          </a:p>
        </p:txBody>
      </p:sp>
    </p:spTree>
    <p:extLst>
      <p:ext uri="{BB962C8B-B14F-4D97-AF65-F5344CB8AC3E}">
        <p14:creationId xmlns:p14="http://schemas.microsoft.com/office/powerpoint/2010/main" val="299203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4E4755-9890-462F-A643-7E90BD08E18A}"/>
              </a:ext>
            </a:extLst>
          </p:cNvPr>
          <p:cNvSpPr>
            <a:spLocks noGrp="1"/>
          </p:cNvSpPr>
          <p:nvPr>
            <p:ph type="title"/>
          </p:nvPr>
        </p:nvSpPr>
        <p:spPr/>
        <p:txBody>
          <a:bodyPr/>
          <a:lstStyle/>
          <a:p>
            <a:r>
              <a:rPr lang="it-IT" dirty="0"/>
              <a:t>CHI PUÒ RILASCIARE LE CERTIFICAZIONI DIGITALI</a:t>
            </a:r>
          </a:p>
        </p:txBody>
      </p:sp>
      <p:sp>
        <p:nvSpPr>
          <p:cNvPr id="3" name="Segnaposto contenuto 2">
            <a:extLst>
              <a:ext uri="{FF2B5EF4-FFF2-40B4-BE49-F238E27FC236}">
                <a16:creationId xmlns:a16="http://schemas.microsoft.com/office/drawing/2014/main" id="{5B9D3B2A-07A2-47BE-9823-990651025B88}"/>
              </a:ext>
            </a:extLst>
          </p:cNvPr>
          <p:cNvSpPr>
            <a:spLocks noGrp="1"/>
          </p:cNvSpPr>
          <p:nvPr>
            <p:ph idx="1"/>
          </p:nvPr>
        </p:nvSpPr>
        <p:spPr/>
        <p:txBody>
          <a:bodyPr/>
          <a:lstStyle/>
          <a:p>
            <a:pPr marL="0" indent="0" algn="just">
              <a:buNone/>
            </a:pPr>
            <a:r>
              <a:rPr lang="it-IT" dirty="0"/>
              <a:t>Ai sensi dell’art. 5 del DPCM, le certificazioni digitali di esenzione dalla vaccinazione anti SARS-CoV-2/COVID19 (d’ora in poi Certificazioni digitali di esenzione) possono essere rilasciate dai </a:t>
            </a:r>
            <a:r>
              <a:rPr lang="it-IT" b="1" i="1" dirty="0"/>
              <a:t>medici di medicina generale (MMG), </a:t>
            </a:r>
            <a:r>
              <a:rPr lang="it-IT" dirty="0"/>
              <a:t>dai </a:t>
            </a:r>
            <a:r>
              <a:rPr lang="it-IT" b="1" i="1" dirty="0"/>
              <a:t>pediatri di libera scelta (PLS) </a:t>
            </a:r>
            <a:r>
              <a:rPr lang="it-IT" dirty="0"/>
              <a:t>dell’assistito, nonché dai medici operativi nella campagna di vaccinazione anti SARS-CoV-2/COVID-19, ossia: </a:t>
            </a:r>
          </a:p>
          <a:p>
            <a:pPr algn="just"/>
            <a:r>
              <a:rPr lang="it-IT" dirty="0"/>
              <a:t>a) </a:t>
            </a:r>
            <a:r>
              <a:rPr lang="it-IT" b="1" dirty="0"/>
              <a:t>medici vaccinatori delle strutture sanitarie</a:t>
            </a:r>
            <a:r>
              <a:rPr lang="it-IT" dirty="0"/>
              <a:t>, pubbliche e private accreditate, afferenti ai Servizi Sanitari Regionali; </a:t>
            </a:r>
          </a:p>
          <a:p>
            <a:pPr algn="just"/>
            <a:r>
              <a:rPr lang="it-IT" dirty="0"/>
              <a:t>b) medici USMAF e medici SASN.</a:t>
            </a:r>
          </a:p>
        </p:txBody>
      </p:sp>
    </p:spTree>
    <p:extLst>
      <p:ext uri="{BB962C8B-B14F-4D97-AF65-F5344CB8AC3E}">
        <p14:creationId xmlns:p14="http://schemas.microsoft.com/office/powerpoint/2010/main" val="299883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F5C6E0-45AA-4641-8542-BAB4FB1DABF7}"/>
              </a:ext>
            </a:extLst>
          </p:cNvPr>
          <p:cNvSpPr>
            <a:spLocks noGrp="1"/>
          </p:cNvSpPr>
          <p:nvPr>
            <p:ph type="title"/>
          </p:nvPr>
        </p:nvSpPr>
        <p:spPr/>
        <p:txBody>
          <a:bodyPr/>
          <a:lstStyle/>
          <a:p>
            <a:r>
              <a:rPr lang="it-IT" dirty="0"/>
              <a:t>MODALITÀ DI GENERAZIONE</a:t>
            </a:r>
          </a:p>
        </p:txBody>
      </p:sp>
      <p:sp>
        <p:nvSpPr>
          <p:cNvPr id="3" name="Segnaposto contenuto 2">
            <a:extLst>
              <a:ext uri="{FF2B5EF4-FFF2-40B4-BE49-F238E27FC236}">
                <a16:creationId xmlns:a16="http://schemas.microsoft.com/office/drawing/2014/main" id="{52B9F450-3D07-4B82-AB33-5745356B47E0}"/>
              </a:ext>
            </a:extLst>
          </p:cNvPr>
          <p:cNvSpPr>
            <a:spLocks noGrp="1"/>
          </p:cNvSpPr>
          <p:nvPr>
            <p:ph idx="1"/>
          </p:nvPr>
        </p:nvSpPr>
        <p:spPr/>
        <p:txBody>
          <a:bodyPr>
            <a:normAutofit lnSpcReduction="10000"/>
          </a:bodyPr>
          <a:lstStyle/>
          <a:p>
            <a:pPr marL="0" indent="0" algn="just">
              <a:buNone/>
            </a:pPr>
            <a:r>
              <a:rPr lang="it-IT" dirty="0"/>
              <a:t>I Medici tenuti all’emissione della </a:t>
            </a:r>
            <a:r>
              <a:rPr lang="it-IT" b="1" dirty="0"/>
              <a:t>certificazione di esenzione dalla vaccinazione (CEV)</a:t>
            </a:r>
            <a:r>
              <a:rPr lang="it-IT" dirty="0"/>
              <a:t> devono: </a:t>
            </a:r>
          </a:p>
          <a:p>
            <a:pPr marL="514350" indent="-514350" algn="just">
              <a:buAutoNum type="alphaLcParenR"/>
            </a:pPr>
            <a:r>
              <a:rPr lang="it-IT" dirty="0"/>
              <a:t>essere profilati ed essere in possesso delle credenziali di autenticazione al Sistema Tessera Sanitaria; </a:t>
            </a:r>
          </a:p>
          <a:p>
            <a:pPr marL="514350" indent="-514350" algn="just">
              <a:buAutoNum type="alphaLcParenR"/>
            </a:pPr>
            <a:r>
              <a:rPr lang="it-IT" dirty="0"/>
              <a:t>accedere al Sistema Tessera Sanitaria utilizzando l’applicazione web raggiungibile all’indirizzo https://sistemats1.sanita.finanze.it/portale/area-riservata-operatore ;</a:t>
            </a:r>
          </a:p>
          <a:p>
            <a:pPr marL="514350" indent="-514350" algn="just">
              <a:buAutoNum type="alphaLcParenR"/>
            </a:pPr>
            <a:r>
              <a:rPr lang="it-IT" dirty="0"/>
              <a:t>utilizzare le specifiche funzionalità di gestione dei certificati di esenzione dalla vaccinazione (CEV) per registrare e, eventualmente, annullare o revocare le certificazioni.</a:t>
            </a:r>
          </a:p>
        </p:txBody>
      </p:sp>
    </p:spTree>
    <p:extLst>
      <p:ext uri="{BB962C8B-B14F-4D97-AF65-F5344CB8AC3E}">
        <p14:creationId xmlns:p14="http://schemas.microsoft.com/office/powerpoint/2010/main" val="142380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16C128-DCEE-47A1-848F-613A79A0F2EC}"/>
              </a:ext>
            </a:extLst>
          </p:cNvPr>
          <p:cNvSpPr>
            <a:spLocks noGrp="1"/>
          </p:cNvSpPr>
          <p:nvPr>
            <p:ph type="title"/>
          </p:nvPr>
        </p:nvSpPr>
        <p:spPr/>
        <p:txBody>
          <a:bodyPr>
            <a:normAutofit fontScale="90000"/>
          </a:bodyPr>
          <a:lstStyle/>
          <a:p>
            <a:r>
              <a:rPr lang="it-IT" dirty="0"/>
              <a:t>ACCESSO ALLA SESSIONE TAMPONI E CERTIFICATI COVID 19 – INSERIRE PINCODE PERSONALE</a:t>
            </a:r>
          </a:p>
        </p:txBody>
      </p:sp>
      <p:pic>
        <p:nvPicPr>
          <p:cNvPr id="5" name="Segnaposto contenuto 4" descr="Immagine che contiene testo&#10;&#10;Descrizione generata automaticamente">
            <a:extLst>
              <a:ext uri="{FF2B5EF4-FFF2-40B4-BE49-F238E27FC236}">
                <a16:creationId xmlns:a16="http://schemas.microsoft.com/office/drawing/2014/main" id="{F162E015-6D90-4360-9B22-28CA85CFAE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710" y="2177142"/>
            <a:ext cx="11078090" cy="3416759"/>
          </a:xfrm>
        </p:spPr>
      </p:pic>
      <p:sp>
        <p:nvSpPr>
          <p:cNvPr id="6" name="Rettangolo 5">
            <a:extLst>
              <a:ext uri="{FF2B5EF4-FFF2-40B4-BE49-F238E27FC236}">
                <a16:creationId xmlns:a16="http://schemas.microsoft.com/office/drawing/2014/main" id="{DAB878EB-BE4D-4377-85BB-A6083D25DF86}"/>
              </a:ext>
            </a:extLst>
          </p:cNvPr>
          <p:cNvSpPr/>
          <p:nvPr/>
        </p:nvSpPr>
        <p:spPr>
          <a:xfrm>
            <a:off x="653143" y="3657600"/>
            <a:ext cx="1509486" cy="217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74D0B39D-0D4B-492C-9A92-04BCDF472DBC}"/>
              </a:ext>
            </a:extLst>
          </p:cNvPr>
          <p:cNvSpPr/>
          <p:nvPr/>
        </p:nvSpPr>
        <p:spPr>
          <a:xfrm>
            <a:off x="8810171" y="2423886"/>
            <a:ext cx="1364343"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906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F8CC179E-A69E-4CFC-A93E-D746BDAA6718}"/>
              </a:ext>
            </a:extLst>
          </p:cNvPr>
          <p:cNvSpPr>
            <a:spLocks noGrp="1"/>
          </p:cNvSpPr>
          <p:nvPr>
            <p:ph type="ctrTitle"/>
          </p:nvPr>
        </p:nvSpPr>
        <p:spPr/>
        <p:txBody>
          <a:bodyPr/>
          <a:lstStyle/>
          <a:p>
            <a:r>
              <a:rPr lang="it-IT" dirty="0"/>
              <a:t>CIRCOLARE MINISTERO DELLA SALUTE 04/08/2021</a:t>
            </a:r>
          </a:p>
        </p:txBody>
      </p:sp>
      <p:sp>
        <p:nvSpPr>
          <p:cNvPr id="5" name="Sottotitolo 4">
            <a:extLst>
              <a:ext uri="{FF2B5EF4-FFF2-40B4-BE49-F238E27FC236}">
                <a16:creationId xmlns:a16="http://schemas.microsoft.com/office/drawing/2014/main" id="{EEAD6895-4908-4BC2-9F93-EB9D0D39432A}"/>
              </a:ext>
            </a:extLst>
          </p:cNvPr>
          <p:cNvSpPr>
            <a:spLocks noGrp="1"/>
          </p:cNvSpPr>
          <p:nvPr>
            <p:ph type="subTitle" idx="1"/>
          </p:nvPr>
        </p:nvSpPr>
        <p:spPr/>
        <p:txBody>
          <a:bodyPr/>
          <a:lstStyle/>
          <a:p>
            <a:r>
              <a:rPr lang="it-IT" dirty="0"/>
              <a:t>ESENZIONE VACCINAZIONE ANTI SARS COV 2</a:t>
            </a:r>
          </a:p>
        </p:txBody>
      </p:sp>
    </p:spTree>
    <p:extLst>
      <p:ext uri="{BB962C8B-B14F-4D97-AF65-F5344CB8AC3E}">
        <p14:creationId xmlns:p14="http://schemas.microsoft.com/office/powerpoint/2010/main" val="232038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52BAA1-34AC-420D-B16F-CDED20026ED8}"/>
              </a:ext>
            </a:extLst>
          </p:cNvPr>
          <p:cNvSpPr>
            <a:spLocks noGrp="1"/>
          </p:cNvSpPr>
          <p:nvPr>
            <p:ph type="title"/>
          </p:nvPr>
        </p:nvSpPr>
        <p:spPr/>
        <p:txBody>
          <a:bodyPr/>
          <a:lstStyle/>
          <a:p>
            <a:r>
              <a:rPr lang="it-IT" dirty="0"/>
              <a:t>ACCEDERE AL MENÙ ESENZIONI</a:t>
            </a:r>
          </a:p>
        </p:txBody>
      </p:sp>
      <p:pic>
        <p:nvPicPr>
          <p:cNvPr id="5" name="Segnaposto contenuto 4" descr="Immagine che contiene testo&#10;&#10;Descrizione generata automaticamente">
            <a:extLst>
              <a:ext uri="{FF2B5EF4-FFF2-40B4-BE49-F238E27FC236}">
                <a16:creationId xmlns:a16="http://schemas.microsoft.com/office/drawing/2014/main" id="{AACA901C-144A-497F-88F0-3D617866E6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187" y="2031119"/>
            <a:ext cx="11870174" cy="4177187"/>
          </a:xfrm>
        </p:spPr>
      </p:pic>
      <p:sp>
        <p:nvSpPr>
          <p:cNvPr id="6" name="Rettangolo 5">
            <a:extLst>
              <a:ext uri="{FF2B5EF4-FFF2-40B4-BE49-F238E27FC236}">
                <a16:creationId xmlns:a16="http://schemas.microsoft.com/office/drawing/2014/main" id="{87949F6E-3F12-4267-A99C-A00F4E004470}"/>
              </a:ext>
            </a:extLst>
          </p:cNvPr>
          <p:cNvSpPr/>
          <p:nvPr/>
        </p:nvSpPr>
        <p:spPr>
          <a:xfrm>
            <a:off x="9248931" y="2263515"/>
            <a:ext cx="1499017" cy="269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51087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AE4D36-EBC0-46F5-B219-192D767C7545}"/>
              </a:ext>
            </a:extLst>
          </p:cNvPr>
          <p:cNvSpPr>
            <a:spLocks noGrp="1"/>
          </p:cNvSpPr>
          <p:nvPr>
            <p:ph type="title"/>
          </p:nvPr>
        </p:nvSpPr>
        <p:spPr/>
        <p:txBody>
          <a:bodyPr/>
          <a:lstStyle/>
          <a:p>
            <a:r>
              <a:rPr lang="it-IT" dirty="0"/>
              <a:t>INSERIRE DATI ANAGRAFICI ASSISTITO (C.F.)</a:t>
            </a:r>
          </a:p>
        </p:txBody>
      </p:sp>
      <p:pic>
        <p:nvPicPr>
          <p:cNvPr id="5" name="Segnaposto contenuto 4" descr="Immagine che contiene testo&#10;&#10;Descrizione generata automaticamente">
            <a:extLst>
              <a:ext uri="{FF2B5EF4-FFF2-40B4-BE49-F238E27FC236}">
                <a16:creationId xmlns:a16="http://schemas.microsoft.com/office/drawing/2014/main" id="{C310E882-A173-4B5B-8988-609BAA42F1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6600" y="1646357"/>
            <a:ext cx="10515600" cy="4796864"/>
          </a:xfrm>
        </p:spPr>
      </p:pic>
      <p:sp>
        <p:nvSpPr>
          <p:cNvPr id="6" name="Rettangolo 5">
            <a:extLst>
              <a:ext uri="{FF2B5EF4-FFF2-40B4-BE49-F238E27FC236}">
                <a16:creationId xmlns:a16="http://schemas.microsoft.com/office/drawing/2014/main" id="{1FD93E1F-A5FB-4B42-822C-15E0F2005983}"/>
              </a:ext>
            </a:extLst>
          </p:cNvPr>
          <p:cNvSpPr/>
          <p:nvPr/>
        </p:nvSpPr>
        <p:spPr>
          <a:xfrm>
            <a:off x="8810171" y="1690688"/>
            <a:ext cx="1320800" cy="275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649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24C11A-38CD-4B00-89AE-44692B516205}"/>
              </a:ext>
            </a:extLst>
          </p:cNvPr>
          <p:cNvSpPr>
            <a:spLocks noGrp="1"/>
          </p:cNvSpPr>
          <p:nvPr>
            <p:ph type="title"/>
          </p:nvPr>
        </p:nvSpPr>
        <p:spPr/>
        <p:txBody>
          <a:bodyPr/>
          <a:lstStyle/>
          <a:p>
            <a:r>
              <a:rPr lang="it-IT" dirty="0"/>
              <a:t>INSERIRE DATI DI CONTATTO ASSISTITO</a:t>
            </a:r>
          </a:p>
        </p:txBody>
      </p:sp>
      <p:pic>
        <p:nvPicPr>
          <p:cNvPr id="5" name="Segnaposto contenuto 4" descr="Immagine che contiene testo&#10;&#10;Descrizione generata automaticamente">
            <a:extLst>
              <a:ext uri="{FF2B5EF4-FFF2-40B4-BE49-F238E27FC236}">
                <a16:creationId xmlns:a16="http://schemas.microsoft.com/office/drawing/2014/main" id="{BBCD18DD-2B95-4633-8F6B-6C80AC1FA4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530" y="1835831"/>
            <a:ext cx="11469613" cy="4266348"/>
          </a:xfrm>
        </p:spPr>
      </p:pic>
    </p:spTree>
    <p:extLst>
      <p:ext uri="{BB962C8B-B14F-4D97-AF65-F5344CB8AC3E}">
        <p14:creationId xmlns:p14="http://schemas.microsoft.com/office/powerpoint/2010/main" val="3418658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0A54BC-F7FC-4924-A1B8-3C89E35E594B}"/>
              </a:ext>
            </a:extLst>
          </p:cNvPr>
          <p:cNvSpPr>
            <a:spLocks noGrp="1"/>
          </p:cNvSpPr>
          <p:nvPr>
            <p:ph type="title"/>
          </p:nvPr>
        </p:nvSpPr>
        <p:spPr/>
        <p:txBody>
          <a:bodyPr/>
          <a:lstStyle/>
          <a:p>
            <a:r>
              <a:rPr lang="it-IT" dirty="0"/>
              <a:t>SELEZIONARE CAUSALE ESENZIONE</a:t>
            </a:r>
          </a:p>
        </p:txBody>
      </p:sp>
      <p:pic>
        <p:nvPicPr>
          <p:cNvPr id="5" name="Segnaposto contenuto 4" descr="Immagine che contiene testo&#10;&#10;Descrizione generata automaticamente">
            <a:extLst>
              <a:ext uri="{FF2B5EF4-FFF2-40B4-BE49-F238E27FC236}">
                <a16:creationId xmlns:a16="http://schemas.microsoft.com/office/drawing/2014/main" id="{188A2020-21DB-412F-9831-E7C90CCA2D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06970"/>
            <a:ext cx="10377036" cy="4685905"/>
          </a:xfrm>
        </p:spPr>
      </p:pic>
      <p:sp>
        <p:nvSpPr>
          <p:cNvPr id="6" name="Rettangolo 5">
            <a:extLst>
              <a:ext uri="{FF2B5EF4-FFF2-40B4-BE49-F238E27FC236}">
                <a16:creationId xmlns:a16="http://schemas.microsoft.com/office/drawing/2014/main" id="{4DB99B41-4D51-437C-80F5-8280F624C62B}"/>
              </a:ext>
            </a:extLst>
          </p:cNvPr>
          <p:cNvSpPr/>
          <p:nvPr/>
        </p:nvSpPr>
        <p:spPr>
          <a:xfrm>
            <a:off x="1233714" y="3541486"/>
            <a:ext cx="899886"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33532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0F7EEC-2032-4B4E-A2E9-9CB5037705C0}"/>
              </a:ext>
            </a:extLst>
          </p:cNvPr>
          <p:cNvSpPr>
            <a:spLocks noGrp="1"/>
          </p:cNvSpPr>
          <p:nvPr>
            <p:ph type="title"/>
          </p:nvPr>
        </p:nvSpPr>
        <p:spPr/>
        <p:txBody>
          <a:bodyPr/>
          <a:lstStyle/>
          <a:p>
            <a:r>
              <a:rPr lang="it-IT" dirty="0"/>
              <a:t>FINE PROCEDURA</a:t>
            </a:r>
          </a:p>
        </p:txBody>
      </p:sp>
      <p:sp>
        <p:nvSpPr>
          <p:cNvPr id="3" name="Segnaposto contenuto 2">
            <a:extLst>
              <a:ext uri="{FF2B5EF4-FFF2-40B4-BE49-F238E27FC236}">
                <a16:creationId xmlns:a16="http://schemas.microsoft.com/office/drawing/2014/main" id="{7F215CCC-98A5-4645-B932-D96037C4F3F3}"/>
              </a:ext>
            </a:extLst>
          </p:cNvPr>
          <p:cNvSpPr>
            <a:spLocks noGrp="1"/>
          </p:cNvSpPr>
          <p:nvPr>
            <p:ph idx="1"/>
          </p:nvPr>
        </p:nvSpPr>
        <p:spPr/>
        <p:txBody>
          <a:bodyPr/>
          <a:lstStyle/>
          <a:p>
            <a:r>
              <a:rPr lang="it-IT" dirty="0"/>
              <a:t>A fine procedura cliccare su conferma</a:t>
            </a:r>
          </a:p>
          <a:p>
            <a:r>
              <a:rPr lang="it-IT" dirty="0"/>
              <a:t>È possibile selezionare la presenza o meno di precedente esenzione cartacea </a:t>
            </a:r>
          </a:p>
        </p:txBody>
      </p:sp>
    </p:spTree>
    <p:extLst>
      <p:ext uri="{BB962C8B-B14F-4D97-AF65-F5344CB8AC3E}">
        <p14:creationId xmlns:p14="http://schemas.microsoft.com/office/powerpoint/2010/main" val="3459579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9AA5D8-D36C-4EE7-9D45-F71BF109FFD3}"/>
              </a:ext>
            </a:extLst>
          </p:cNvPr>
          <p:cNvSpPr>
            <a:spLocks noGrp="1"/>
          </p:cNvSpPr>
          <p:nvPr>
            <p:ph type="title"/>
          </p:nvPr>
        </p:nvSpPr>
        <p:spPr/>
        <p:txBody>
          <a:bodyPr/>
          <a:lstStyle/>
          <a:p>
            <a:r>
              <a:rPr lang="it-IT" dirty="0"/>
              <a:t>CUEV – codice univoco esenzione vaccinale</a:t>
            </a:r>
          </a:p>
        </p:txBody>
      </p:sp>
      <p:sp>
        <p:nvSpPr>
          <p:cNvPr id="3" name="Segnaposto contenuto 2">
            <a:extLst>
              <a:ext uri="{FF2B5EF4-FFF2-40B4-BE49-F238E27FC236}">
                <a16:creationId xmlns:a16="http://schemas.microsoft.com/office/drawing/2014/main" id="{4D79A060-D20D-4623-AB99-13E97CC2C6E7}"/>
              </a:ext>
            </a:extLst>
          </p:cNvPr>
          <p:cNvSpPr>
            <a:spLocks noGrp="1"/>
          </p:cNvSpPr>
          <p:nvPr>
            <p:ph idx="1"/>
          </p:nvPr>
        </p:nvSpPr>
        <p:spPr/>
        <p:txBody>
          <a:bodyPr>
            <a:normAutofit/>
          </a:bodyPr>
          <a:lstStyle/>
          <a:p>
            <a:pPr marL="0" indent="0" algn="just">
              <a:buNone/>
            </a:pPr>
            <a:r>
              <a:rPr lang="it-IT" dirty="0"/>
              <a:t>Una volta registrati i dati previsti, il Sistema Tessera Sanitaria: </a:t>
            </a:r>
          </a:p>
          <a:p>
            <a:pPr marL="0" indent="0" algn="just">
              <a:buNone/>
            </a:pPr>
            <a:r>
              <a:rPr lang="it-IT" dirty="0"/>
              <a:t>• attribuisce il codice univoco esenzione vaccinale (CUEV); </a:t>
            </a:r>
          </a:p>
          <a:p>
            <a:pPr marL="0" indent="0" algn="just">
              <a:buNone/>
            </a:pPr>
            <a:r>
              <a:rPr lang="it-IT" dirty="0"/>
              <a:t>• trasferisce i dati alla piattaforma nazionale DGC;</a:t>
            </a:r>
          </a:p>
          <a:p>
            <a:pPr marL="0" indent="0" algn="just">
              <a:buNone/>
            </a:pPr>
            <a:r>
              <a:rPr lang="it-IT" dirty="0"/>
              <a:t>• consente, su richiesta dell’interessata/o, la stampa ovvero l’invio tramite posta elettronica delle informazioni della CEV complete della motivazione clinica dell’esenzione. </a:t>
            </a:r>
          </a:p>
          <a:p>
            <a:pPr marL="0" indent="0" algn="just">
              <a:buNone/>
            </a:pPr>
            <a:endParaRPr lang="it-IT" dirty="0"/>
          </a:p>
          <a:p>
            <a:pPr marL="0" indent="0" algn="just">
              <a:buNone/>
            </a:pPr>
            <a:r>
              <a:rPr lang="it-IT" b="1" i="1" dirty="0"/>
              <a:t>NB: L’esenzione vaccinale ha validità solo in Italia (fino alla data indicata sulla certificazione)</a:t>
            </a:r>
          </a:p>
        </p:txBody>
      </p:sp>
    </p:spTree>
    <p:extLst>
      <p:ext uri="{BB962C8B-B14F-4D97-AF65-F5344CB8AC3E}">
        <p14:creationId xmlns:p14="http://schemas.microsoft.com/office/powerpoint/2010/main" val="4238862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01401F-1263-4BDE-A46D-D3BDFED154BE}"/>
              </a:ext>
            </a:extLst>
          </p:cNvPr>
          <p:cNvSpPr>
            <a:spLocks noGrp="1"/>
          </p:cNvSpPr>
          <p:nvPr>
            <p:ph type="title"/>
          </p:nvPr>
        </p:nvSpPr>
        <p:spPr>
          <a:xfrm>
            <a:off x="838200" y="0"/>
            <a:ext cx="10515600" cy="1325563"/>
          </a:xfrm>
        </p:spPr>
        <p:txBody>
          <a:bodyPr/>
          <a:lstStyle/>
          <a:p>
            <a:r>
              <a:rPr lang="it-IT" dirty="0"/>
              <a:t>MESSA A DISPOSIZIONE DEL CEV</a:t>
            </a:r>
          </a:p>
        </p:txBody>
      </p:sp>
      <p:sp>
        <p:nvSpPr>
          <p:cNvPr id="3" name="Segnaposto contenuto 2">
            <a:extLst>
              <a:ext uri="{FF2B5EF4-FFF2-40B4-BE49-F238E27FC236}">
                <a16:creationId xmlns:a16="http://schemas.microsoft.com/office/drawing/2014/main" id="{2F22E21F-69B4-450E-8B15-59E8E411165F}"/>
              </a:ext>
            </a:extLst>
          </p:cNvPr>
          <p:cNvSpPr>
            <a:spLocks noGrp="1"/>
          </p:cNvSpPr>
          <p:nvPr>
            <p:ph idx="1"/>
          </p:nvPr>
        </p:nvSpPr>
        <p:spPr>
          <a:xfrm>
            <a:off x="896923" y="1016001"/>
            <a:ext cx="10515600" cy="5476874"/>
          </a:xfrm>
        </p:spPr>
        <p:txBody>
          <a:bodyPr>
            <a:normAutofit fontScale="92500" lnSpcReduction="20000"/>
          </a:bodyPr>
          <a:lstStyle/>
          <a:p>
            <a:pPr marL="0" indent="0" algn="just">
              <a:buNone/>
            </a:pPr>
            <a:r>
              <a:rPr lang="it-IT" sz="2000" dirty="0"/>
              <a:t>Le certificazioni di esenzione dalla vaccinazione anti-COVID-19, generate ai sensi dell’art. 5, sono messe a disposizione degli interessati, ai sensi dell’art. 42, comma 2, del decreto-legge 31 maggio 2021, n. 77, convertito con modificazioni dalla legge 29 luglio 2021, n. 108, attraverso i seguenti strumenti digitali, con le modalità definite nell’allegato E del decreto del Presidente del Consiglio dei ministri del 17 giugno 2021: </a:t>
            </a:r>
          </a:p>
          <a:p>
            <a:pPr marL="0" indent="0" algn="just">
              <a:buNone/>
            </a:pPr>
            <a:br>
              <a:rPr lang="it-IT" sz="2000" dirty="0"/>
            </a:br>
            <a:r>
              <a:rPr lang="it-IT" sz="2000" dirty="0"/>
              <a:t>a) portale della Piattaforma nazionale-DGC www.dgc.gov.it cui si accede sia attraverso identità digitale sia con autenticazione a più fattori; </a:t>
            </a:r>
          </a:p>
          <a:p>
            <a:pPr marL="0" indent="0" algn="just">
              <a:buNone/>
            </a:pPr>
            <a:br>
              <a:rPr lang="it-IT" sz="2000" dirty="0"/>
            </a:br>
            <a:r>
              <a:rPr lang="it-IT" sz="2000" dirty="0"/>
              <a:t>b) Fascicolo sanitario elettronico; </a:t>
            </a:r>
          </a:p>
          <a:p>
            <a:pPr marL="0" indent="0" algn="just">
              <a:buNone/>
            </a:pPr>
            <a:br>
              <a:rPr lang="it-IT" sz="2000" dirty="0"/>
            </a:br>
            <a:r>
              <a:rPr lang="it-IT" sz="2000" dirty="0"/>
              <a:t>c) App Immuni;</a:t>
            </a:r>
          </a:p>
          <a:p>
            <a:pPr marL="0" indent="0" algn="just">
              <a:buNone/>
            </a:pPr>
            <a:endParaRPr lang="it-IT" sz="2000" dirty="0"/>
          </a:p>
          <a:p>
            <a:pPr marL="0" indent="0" algn="just">
              <a:buNone/>
            </a:pPr>
            <a:r>
              <a:rPr lang="it-IT" sz="2000" dirty="0"/>
              <a:t>d) App IO; </a:t>
            </a:r>
          </a:p>
          <a:p>
            <a:pPr marL="0" indent="0" algn="just">
              <a:buNone/>
            </a:pPr>
            <a:br>
              <a:rPr lang="it-IT" sz="2000" dirty="0"/>
            </a:br>
            <a:r>
              <a:rPr lang="it-IT" sz="2000" dirty="0"/>
              <a:t>e) Sistema TS, per il tramite: </a:t>
            </a:r>
          </a:p>
          <a:p>
            <a:pPr lvl="1" algn="just"/>
            <a:r>
              <a:rPr lang="it-IT" sz="1600" dirty="0"/>
              <a:t>dei soggetti di cui all’art. 11, comma 1, lettera e) del decreto del Presidente del Consiglio dei ministri 17 giugno ossia medici di medicina generale, pediatri di libera scelta, farmacisti, laboratori pubblici e privati accreditati e altri medici, professionisti sanitari e operatori di interesse sanitario delle aziende sanitarie, USMAF, SASN in quanto autorizzati alle funzionalità del Sistema tessera sanitaria; </a:t>
            </a:r>
          </a:p>
          <a:p>
            <a:pPr lvl="1" algn="just"/>
            <a:r>
              <a:rPr lang="it-IT" sz="1600" dirty="0"/>
              <a:t>• dei medici operativi nella campagna di vaccinazione anti Covid-19 ossia i medici vaccinatori delle strutture sanitarie, pubbliche e private accreditate, afferenti a servizi sanitari regionali di cui all’art. 5, comma 2, del DPCM 04.02.2022</a:t>
            </a:r>
          </a:p>
        </p:txBody>
      </p:sp>
    </p:spTree>
    <p:extLst>
      <p:ext uri="{BB962C8B-B14F-4D97-AF65-F5344CB8AC3E}">
        <p14:creationId xmlns:p14="http://schemas.microsoft.com/office/powerpoint/2010/main" val="3649645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1D05D-4BBB-4721-BBD4-6D7EC088C27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E166299-C537-407A-A275-8E6354A9BA79}"/>
              </a:ext>
            </a:extLst>
          </p:cNvPr>
          <p:cNvSpPr>
            <a:spLocks noGrp="1"/>
          </p:cNvSpPr>
          <p:nvPr>
            <p:ph idx="1"/>
          </p:nvPr>
        </p:nvSpPr>
        <p:spPr/>
        <p:txBody>
          <a:bodyPr/>
          <a:lstStyle/>
          <a:p>
            <a:pPr marL="0" indent="0" algn="just">
              <a:buNone/>
            </a:pPr>
            <a:r>
              <a:rPr lang="it-IT" dirty="0"/>
              <a:t>Il medico certificatore deve rilasciare, su richiesta dell’assistito, in formato cartaceo o digitale, l’attestazione prodotta mediante il Sistema Tessera Sanitaria, nella quale: </a:t>
            </a:r>
          </a:p>
          <a:p>
            <a:pPr marL="0" indent="0" algn="just">
              <a:buNone/>
            </a:pPr>
            <a:r>
              <a:rPr lang="it-IT" dirty="0"/>
              <a:t>• viene indicato il codice CUEV necessario per scaricare la certificazione con il codice QR; </a:t>
            </a:r>
          </a:p>
          <a:p>
            <a:pPr marL="0" indent="0" algn="just">
              <a:buNone/>
            </a:pPr>
            <a:r>
              <a:rPr lang="it-IT" dirty="0"/>
              <a:t>• sono presenti i dati di cui all’art.3, comma 1 del DPCM 04.02.2022; </a:t>
            </a:r>
          </a:p>
          <a:p>
            <a:pPr marL="0" indent="0" algn="just">
              <a:buNone/>
            </a:pPr>
            <a:r>
              <a:rPr lang="it-IT" dirty="0"/>
              <a:t>• è indicata la motivazione che giustifica l’esenzione dalla vaccinazione anti SARS-CoV-2/COVID-19.</a:t>
            </a:r>
          </a:p>
          <a:p>
            <a:endParaRPr lang="it-IT" dirty="0"/>
          </a:p>
        </p:txBody>
      </p:sp>
    </p:spTree>
    <p:extLst>
      <p:ext uri="{BB962C8B-B14F-4D97-AF65-F5344CB8AC3E}">
        <p14:creationId xmlns:p14="http://schemas.microsoft.com/office/powerpoint/2010/main" val="3108518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D201EE-71BD-4E9B-91B9-6079060CEA4F}"/>
              </a:ext>
            </a:extLst>
          </p:cNvPr>
          <p:cNvSpPr>
            <a:spLocks noGrp="1"/>
          </p:cNvSpPr>
          <p:nvPr>
            <p:ph type="title"/>
          </p:nvPr>
        </p:nvSpPr>
        <p:spPr/>
        <p:txBody>
          <a:bodyPr/>
          <a:lstStyle/>
          <a:p>
            <a:r>
              <a:rPr lang="it-IT" dirty="0"/>
              <a:t>CESSAZIONE ESENZIONI CARTACEE</a:t>
            </a:r>
          </a:p>
        </p:txBody>
      </p:sp>
      <p:sp>
        <p:nvSpPr>
          <p:cNvPr id="3" name="Segnaposto contenuto 2">
            <a:extLst>
              <a:ext uri="{FF2B5EF4-FFF2-40B4-BE49-F238E27FC236}">
                <a16:creationId xmlns:a16="http://schemas.microsoft.com/office/drawing/2014/main" id="{8F2942F8-A7F0-4B3F-B7A8-6E935C13487B}"/>
              </a:ext>
            </a:extLst>
          </p:cNvPr>
          <p:cNvSpPr>
            <a:spLocks noGrp="1"/>
          </p:cNvSpPr>
          <p:nvPr>
            <p:ph idx="1"/>
          </p:nvPr>
        </p:nvSpPr>
        <p:spPr/>
        <p:txBody>
          <a:bodyPr>
            <a:normAutofit fontScale="92500"/>
          </a:bodyPr>
          <a:lstStyle/>
          <a:p>
            <a:pPr marL="0" indent="0" algn="just">
              <a:buNone/>
            </a:pPr>
            <a:r>
              <a:rPr lang="it-IT" dirty="0"/>
              <a:t>Al fine del recupero delle certificazioni pregresse rilasciate in formato cartaceo, si fa presente che l'art. 5, comma 4 del DPCM prevede che entro venti giorni dalla data di efficacia del DPCM, "</a:t>
            </a:r>
            <a:r>
              <a:rPr lang="it-IT" i="1" dirty="0"/>
              <a:t>le certificazioni di esenzione dalla vaccinazione anti-COVID-19 precedentemente emesse in modalità cartacea ai sensi delle circolari del Ministero della salute sono riemesse in modalità digitale ai sensi del presente decreto, su richiesta dell’interessato al medico certificatore. Decorso tale termine, cessa la validità delle certificazioni di esenzione precedentemente emesse in modalità cartacea</a:t>
            </a:r>
            <a:r>
              <a:rPr lang="it-IT" dirty="0"/>
              <a:t>". </a:t>
            </a:r>
          </a:p>
          <a:p>
            <a:pPr marL="0" indent="0" algn="just">
              <a:buNone/>
            </a:pPr>
            <a:endParaRPr lang="it-IT" dirty="0"/>
          </a:p>
          <a:p>
            <a:pPr marL="0" indent="0" algn="just">
              <a:buNone/>
            </a:pPr>
            <a:r>
              <a:rPr lang="it-IT" b="1" dirty="0"/>
              <a:t>Pertanto, a far data dal 28.02.2022 le certificazioni di esenzione dalla vaccinazione in formato analogico NON avranno più valore.</a:t>
            </a:r>
          </a:p>
        </p:txBody>
      </p:sp>
    </p:spTree>
    <p:extLst>
      <p:ext uri="{BB962C8B-B14F-4D97-AF65-F5344CB8AC3E}">
        <p14:creationId xmlns:p14="http://schemas.microsoft.com/office/powerpoint/2010/main" val="3225590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E35546-36A0-4291-8988-F97FE8E1A4BD}"/>
              </a:ext>
            </a:extLst>
          </p:cNvPr>
          <p:cNvSpPr>
            <a:spLocks noGrp="1"/>
          </p:cNvSpPr>
          <p:nvPr>
            <p:ph type="title"/>
          </p:nvPr>
        </p:nvSpPr>
        <p:spPr/>
        <p:txBody>
          <a:bodyPr/>
          <a:lstStyle/>
          <a:p>
            <a:r>
              <a:rPr lang="it-IT" dirty="0"/>
              <a:t>INTEGRAZIONE CON SISTEMA GIAVA</a:t>
            </a:r>
          </a:p>
        </p:txBody>
      </p:sp>
      <p:sp>
        <p:nvSpPr>
          <p:cNvPr id="3" name="Segnaposto contenuto 2">
            <a:extLst>
              <a:ext uri="{FF2B5EF4-FFF2-40B4-BE49-F238E27FC236}">
                <a16:creationId xmlns:a16="http://schemas.microsoft.com/office/drawing/2014/main" id="{6207ECE0-C35E-481A-B27B-F34BAA672AD3}"/>
              </a:ext>
            </a:extLst>
          </p:cNvPr>
          <p:cNvSpPr>
            <a:spLocks noGrp="1"/>
          </p:cNvSpPr>
          <p:nvPr>
            <p:ph idx="1"/>
          </p:nvPr>
        </p:nvSpPr>
        <p:spPr/>
        <p:txBody>
          <a:bodyPr/>
          <a:lstStyle/>
          <a:p>
            <a:pPr marL="0" indent="0" algn="just">
              <a:buNone/>
            </a:pPr>
            <a:r>
              <a:rPr lang="it-IT" dirty="0"/>
              <a:t>Non appena predisposti i servizi di cooperazione, il sistema informativo regionale “GIAVA” recupererà dal sistema Tessera Sanitaria le informazioni connesse alle esenzioni dalla vaccinazione al fine di renderle disponibili agli operatori sanitari e ai medici.</a:t>
            </a:r>
          </a:p>
        </p:txBody>
      </p:sp>
    </p:spTree>
    <p:extLst>
      <p:ext uri="{BB962C8B-B14F-4D97-AF65-F5344CB8AC3E}">
        <p14:creationId xmlns:p14="http://schemas.microsoft.com/office/powerpoint/2010/main" val="55506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715B3-98A5-4FF6-98A7-3CDBC9FA7DA7}"/>
              </a:ext>
            </a:extLst>
          </p:cNvPr>
          <p:cNvSpPr>
            <a:spLocks noGrp="1"/>
          </p:cNvSpPr>
          <p:nvPr>
            <p:ph type="title"/>
          </p:nvPr>
        </p:nvSpPr>
        <p:spPr/>
        <p:txBody>
          <a:bodyPr/>
          <a:lstStyle/>
          <a:p>
            <a:r>
              <a:rPr lang="it-IT" dirty="0"/>
              <a:t>Certificazioni di esenzione alla vaccinazione anti SARS-COV-2</a:t>
            </a:r>
          </a:p>
        </p:txBody>
      </p:sp>
      <p:sp>
        <p:nvSpPr>
          <p:cNvPr id="3" name="Segnaposto contenuto 2">
            <a:extLst>
              <a:ext uri="{FF2B5EF4-FFF2-40B4-BE49-F238E27FC236}">
                <a16:creationId xmlns:a16="http://schemas.microsoft.com/office/drawing/2014/main" id="{319C0E6B-BC27-4796-9DC7-667B1E8CBEE9}"/>
              </a:ext>
            </a:extLst>
          </p:cNvPr>
          <p:cNvSpPr>
            <a:spLocks noGrp="1"/>
          </p:cNvSpPr>
          <p:nvPr>
            <p:ph idx="1"/>
          </p:nvPr>
        </p:nvSpPr>
        <p:spPr/>
        <p:txBody>
          <a:bodyPr/>
          <a:lstStyle/>
          <a:p>
            <a:pPr marL="0" indent="0" algn="just">
              <a:buNone/>
            </a:pPr>
            <a:endParaRPr lang="it-IT" dirty="0"/>
          </a:p>
          <a:p>
            <a:pPr marL="0" indent="0" algn="just">
              <a:buNone/>
            </a:pPr>
            <a:endParaRPr lang="it-IT" dirty="0"/>
          </a:p>
          <a:p>
            <a:pPr marL="0" indent="0" algn="just">
              <a:buNone/>
            </a:pPr>
            <a:r>
              <a:rPr lang="it-IT" dirty="0"/>
              <a:t>La certificazione di esenzione alla vaccinazione anti SARS-COV-2 (di seguito “certificazione”) viene rilasciata nel caso in cui la vaccinazione stessa venga omessa o differita per la presenza di specifiche condizioni cliniche documentate, che la controindichino in maniera permanente o temporanea.</a:t>
            </a:r>
          </a:p>
        </p:txBody>
      </p:sp>
    </p:spTree>
    <p:extLst>
      <p:ext uri="{BB962C8B-B14F-4D97-AF65-F5344CB8AC3E}">
        <p14:creationId xmlns:p14="http://schemas.microsoft.com/office/powerpoint/2010/main" val="2399601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43A43-9AD5-4AD6-933F-468736868796}"/>
              </a:ext>
            </a:extLst>
          </p:cNvPr>
          <p:cNvSpPr>
            <a:spLocks noGrp="1"/>
          </p:cNvSpPr>
          <p:nvPr>
            <p:ph type="title"/>
          </p:nvPr>
        </p:nvSpPr>
        <p:spPr/>
        <p:txBody>
          <a:bodyPr/>
          <a:lstStyle/>
          <a:p>
            <a:r>
              <a:rPr lang="it-IT" dirty="0"/>
              <a:t>COME SCARICARE LA CERTIFICAZIONE</a:t>
            </a:r>
          </a:p>
        </p:txBody>
      </p:sp>
      <p:sp>
        <p:nvSpPr>
          <p:cNvPr id="3" name="Segnaposto contenuto 2">
            <a:extLst>
              <a:ext uri="{FF2B5EF4-FFF2-40B4-BE49-F238E27FC236}">
                <a16:creationId xmlns:a16="http://schemas.microsoft.com/office/drawing/2014/main" id="{A161A9CC-E837-4855-81E6-6DF6D0865381}"/>
              </a:ext>
            </a:extLst>
          </p:cNvPr>
          <p:cNvSpPr>
            <a:spLocks noGrp="1"/>
          </p:cNvSpPr>
          <p:nvPr>
            <p:ph idx="1"/>
          </p:nvPr>
        </p:nvSpPr>
        <p:spPr/>
        <p:txBody>
          <a:bodyPr>
            <a:normAutofit fontScale="92500" lnSpcReduction="20000"/>
          </a:bodyPr>
          <a:lstStyle/>
          <a:p>
            <a:pPr marL="0" indent="0" algn="just">
              <a:buNone/>
            </a:pPr>
            <a:r>
              <a:rPr lang="it-IT" b="0" i="0" dirty="0">
                <a:solidFill>
                  <a:srgbClr val="212529"/>
                </a:solidFill>
                <a:effectLst/>
                <a:latin typeface="titillium-regular"/>
              </a:rPr>
              <a:t>Il medico che emette la certificazione di esenzione dalla vaccinazione rilascia un’attestazione in cui è indicato il </a:t>
            </a:r>
            <a:r>
              <a:rPr lang="it-IT" b="1" i="0" dirty="0">
                <a:solidFill>
                  <a:srgbClr val="212529"/>
                </a:solidFill>
                <a:effectLst/>
                <a:latin typeface="titillium-semibold"/>
              </a:rPr>
              <a:t>codice univoco di esenzione dalla vaccinazione (CUEV)</a:t>
            </a:r>
            <a:r>
              <a:rPr lang="it-IT" b="1" i="0" dirty="0">
                <a:solidFill>
                  <a:srgbClr val="212529"/>
                </a:solidFill>
                <a:effectLst/>
                <a:latin typeface="titillium-regular"/>
              </a:rPr>
              <a:t> </a:t>
            </a:r>
            <a:r>
              <a:rPr lang="it-IT" b="0" i="0" dirty="0">
                <a:solidFill>
                  <a:srgbClr val="212529"/>
                </a:solidFill>
                <a:effectLst/>
                <a:latin typeface="titillium-regular"/>
              </a:rPr>
              <a:t>necessario per scaricare la certificazione di esenzione digitale. </a:t>
            </a:r>
          </a:p>
          <a:p>
            <a:pPr marL="0" indent="0" algn="just">
              <a:buNone/>
            </a:pPr>
            <a:r>
              <a:rPr lang="it-IT" b="0" i="0" dirty="0">
                <a:solidFill>
                  <a:srgbClr val="212529"/>
                </a:solidFill>
                <a:effectLst/>
                <a:latin typeface="titillium-regular"/>
              </a:rPr>
              <a:t>Viene inoltre inviato, via SMS o email, un </a:t>
            </a:r>
            <a:r>
              <a:rPr lang="it-IT" b="1" i="0" dirty="0">
                <a:solidFill>
                  <a:srgbClr val="212529"/>
                </a:solidFill>
                <a:effectLst/>
                <a:latin typeface="titillium-semibold"/>
              </a:rPr>
              <a:t>codice AUTHCODE</a:t>
            </a:r>
            <a:r>
              <a:rPr lang="it-IT" b="0" i="0" dirty="0">
                <a:solidFill>
                  <a:srgbClr val="212529"/>
                </a:solidFill>
                <a:effectLst/>
                <a:latin typeface="titillium-regular"/>
              </a:rPr>
              <a:t>, che può essere utilizzato in alternativa al codice CUEV per scaricare il documento.</a:t>
            </a:r>
          </a:p>
          <a:p>
            <a:pPr marL="0" indent="0" algn="l">
              <a:buNone/>
            </a:pPr>
            <a:r>
              <a:rPr lang="it-IT" b="0" i="0" dirty="0">
                <a:solidFill>
                  <a:srgbClr val="212529"/>
                </a:solidFill>
                <a:effectLst/>
                <a:latin typeface="titillium-regular"/>
              </a:rPr>
              <a:t>Il pazient</a:t>
            </a:r>
            <a:r>
              <a:rPr lang="it-IT" dirty="0">
                <a:solidFill>
                  <a:srgbClr val="212529"/>
                </a:solidFill>
                <a:latin typeface="titillium-regular"/>
              </a:rPr>
              <a:t>e può</a:t>
            </a:r>
            <a:r>
              <a:rPr lang="it-IT" b="0" i="0" dirty="0">
                <a:solidFill>
                  <a:srgbClr val="212529"/>
                </a:solidFill>
                <a:effectLst/>
                <a:latin typeface="titillium-regular"/>
              </a:rPr>
              <a:t> scaricare la certificazione tramite:</a:t>
            </a:r>
          </a:p>
          <a:p>
            <a:pPr algn="l">
              <a:buFont typeface="Arial" panose="020B0604020202020204" pitchFamily="34" charset="0"/>
              <a:buChar char="•"/>
            </a:pPr>
            <a:r>
              <a:rPr lang="it-IT" b="0" i="0" dirty="0">
                <a:solidFill>
                  <a:srgbClr val="212529"/>
                </a:solidFill>
                <a:effectLst/>
                <a:latin typeface="titillium-regular"/>
              </a:rPr>
              <a:t>piattaforma nazionale </a:t>
            </a:r>
            <a:r>
              <a:rPr lang="it-IT" b="0" i="0" dirty="0" err="1">
                <a:solidFill>
                  <a:srgbClr val="212529"/>
                </a:solidFill>
                <a:effectLst/>
                <a:latin typeface="titillium-regular"/>
              </a:rPr>
              <a:t>Dcg</a:t>
            </a:r>
            <a:r>
              <a:rPr lang="it-IT" b="0" i="0" dirty="0">
                <a:solidFill>
                  <a:srgbClr val="212529"/>
                </a:solidFill>
                <a:effectLst/>
                <a:latin typeface="titillium-regular"/>
              </a:rPr>
              <a:t> con compilazione del </a:t>
            </a:r>
            <a:r>
              <a:rPr lang="it-IT" b="0" i="0" u="sng" dirty="0">
                <a:solidFill>
                  <a:srgbClr val="003A54"/>
                </a:solidFill>
                <a:effectLst/>
                <a:latin typeface="titillium-regular"/>
                <a:hlinkClick r:id="rId2"/>
              </a:rPr>
              <a:t>modulo</a:t>
            </a:r>
            <a:r>
              <a:rPr lang="it-IT" b="0" i="0" dirty="0">
                <a:solidFill>
                  <a:srgbClr val="212529"/>
                </a:solidFill>
                <a:effectLst/>
                <a:latin typeface="titillium-regular"/>
              </a:rPr>
              <a:t> o </a:t>
            </a:r>
            <a:r>
              <a:rPr lang="it-IT" b="0" i="0" u="sng" dirty="0">
                <a:solidFill>
                  <a:srgbClr val="003A54"/>
                </a:solidFill>
                <a:effectLst/>
                <a:latin typeface="titillium-regular"/>
                <a:hlinkClick r:id="rId3"/>
              </a:rPr>
              <a:t>con autenticazione</a:t>
            </a:r>
            <a:endParaRPr lang="it-IT" b="0" i="0" dirty="0">
              <a:solidFill>
                <a:srgbClr val="212529"/>
              </a:solidFill>
              <a:effectLst/>
              <a:latin typeface="titillium-regular"/>
            </a:endParaRPr>
          </a:p>
          <a:p>
            <a:pPr algn="l">
              <a:buFont typeface="Arial" panose="020B0604020202020204" pitchFamily="34" charset="0"/>
              <a:buChar char="•"/>
            </a:pPr>
            <a:r>
              <a:rPr lang="it-IT" b="0" i="0" dirty="0">
                <a:solidFill>
                  <a:srgbClr val="212529"/>
                </a:solidFill>
                <a:effectLst/>
                <a:latin typeface="titillium-regular"/>
              </a:rPr>
              <a:t>app Io</a:t>
            </a:r>
          </a:p>
          <a:p>
            <a:pPr algn="l">
              <a:buFont typeface="Arial" panose="020B0604020202020204" pitchFamily="34" charset="0"/>
              <a:buChar char="•"/>
            </a:pPr>
            <a:r>
              <a:rPr lang="it-IT" b="0" i="0" dirty="0">
                <a:solidFill>
                  <a:srgbClr val="212529"/>
                </a:solidFill>
                <a:effectLst/>
                <a:latin typeface="titillium-regular"/>
              </a:rPr>
              <a:t>app Immuni</a:t>
            </a:r>
          </a:p>
          <a:p>
            <a:pPr algn="l">
              <a:buFont typeface="Arial" panose="020B0604020202020204" pitchFamily="34" charset="0"/>
              <a:buChar char="•"/>
            </a:pPr>
            <a:r>
              <a:rPr lang="it-IT" b="0" i="0" u="sng" dirty="0">
                <a:solidFill>
                  <a:srgbClr val="003A54"/>
                </a:solidFill>
                <a:effectLst/>
                <a:latin typeface="titillium-regular"/>
                <a:hlinkClick r:id="rId4"/>
              </a:rPr>
              <a:t>fascicolo sanitario elettronico</a:t>
            </a:r>
            <a:r>
              <a:rPr lang="it-IT" b="0" i="0" dirty="0">
                <a:solidFill>
                  <a:srgbClr val="212529"/>
                </a:solidFill>
                <a:effectLst/>
                <a:latin typeface="titillium-regular"/>
              </a:rPr>
              <a:t> (FSE)</a:t>
            </a:r>
          </a:p>
          <a:p>
            <a:endParaRPr lang="it-IT" dirty="0"/>
          </a:p>
        </p:txBody>
      </p:sp>
    </p:spTree>
    <p:extLst>
      <p:ext uri="{BB962C8B-B14F-4D97-AF65-F5344CB8AC3E}">
        <p14:creationId xmlns:p14="http://schemas.microsoft.com/office/powerpoint/2010/main" val="3398587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CD7459-122E-4682-8DC1-27E1C635CF40}"/>
              </a:ext>
            </a:extLst>
          </p:cNvPr>
          <p:cNvSpPr>
            <a:spLocks noGrp="1"/>
          </p:cNvSpPr>
          <p:nvPr>
            <p:ph type="title"/>
          </p:nvPr>
        </p:nvSpPr>
        <p:spPr/>
        <p:txBody>
          <a:bodyPr/>
          <a:lstStyle/>
          <a:p>
            <a:r>
              <a:rPr lang="it-IT" dirty="0"/>
              <a:t>TAMPONI GRATUITI PER SOGGETTI CON ESENZIONE VACCINALE</a:t>
            </a:r>
          </a:p>
        </p:txBody>
      </p:sp>
      <p:sp>
        <p:nvSpPr>
          <p:cNvPr id="3" name="Segnaposto contenuto 2">
            <a:extLst>
              <a:ext uri="{FF2B5EF4-FFF2-40B4-BE49-F238E27FC236}">
                <a16:creationId xmlns:a16="http://schemas.microsoft.com/office/drawing/2014/main" id="{F2BF0BDD-C0ED-4A57-AFFC-D5BAE6A1A4E4}"/>
              </a:ext>
            </a:extLst>
          </p:cNvPr>
          <p:cNvSpPr>
            <a:spLocks noGrp="1"/>
          </p:cNvSpPr>
          <p:nvPr>
            <p:ph idx="1"/>
          </p:nvPr>
        </p:nvSpPr>
        <p:spPr/>
        <p:txBody>
          <a:bodyPr>
            <a:normAutofit/>
          </a:bodyPr>
          <a:lstStyle/>
          <a:p>
            <a:pPr marL="0" indent="0" algn="just">
              <a:buNone/>
            </a:pPr>
            <a:r>
              <a:rPr lang="it-IT" dirty="0"/>
              <a:t>in favore dei soggetti che non possono ricevere o completare la vaccinazione anti SARS-CoV-2, si sottolinea che l’art.5 del DPCM rafforza l’indicazione precisando che “</a:t>
            </a:r>
            <a:r>
              <a:rPr lang="it-IT" i="1" dirty="0"/>
              <a:t>l’esecuzione di test antigenici rapidi per la rilevazione di antigene SARS-CoV-2 è effettuata, solo su richiesta dell’interessato, gratuitamente, a fronte della preventiva verifica, tramite il Sistema TS, della validità della certificazione di esenzione dalla vaccinazione anti-COVID-19 esibita dall’interessato unitamente al relativo CUEV</a:t>
            </a:r>
            <a:r>
              <a:rPr lang="it-IT" dirty="0"/>
              <a:t>”.</a:t>
            </a:r>
          </a:p>
        </p:txBody>
      </p:sp>
    </p:spTree>
    <p:extLst>
      <p:ext uri="{BB962C8B-B14F-4D97-AF65-F5344CB8AC3E}">
        <p14:creationId xmlns:p14="http://schemas.microsoft.com/office/powerpoint/2010/main" val="234658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E2309F-982F-44C4-819C-C2FD203D5792}"/>
              </a:ext>
            </a:extLst>
          </p:cNvPr>
          <p:cNvSpPr>
            <a:spLocks noGrp="1"/>
          </p:cNvSpPr>
          <p:nvPr>
            <p:ph type="title"/>
          </p:nvPr>
        </p:nvSpPr>
        <p:spPr/>
        <p:txBody>
          <a:bodyPr/>
          <a:lstStyle/>
          <a:p>
            <a:r>
              <a:rPr lang="it-IT" dirty="0"/>
              <a:t>Vaccinazione anti-SARS-CoV-2: principali controindicazioni e precauzioni</a:t>
            </a:r>
          </a:p>
        </p:txBody>
      </p:sp>
      <p:sp>
        <p:nvSpPr>
          <p:cNvPr id="3" name="Segnaposto contenuto 2">
            <a:extLst>
              <a:ext uri="{FF2B5EF4-FFF2-40B4-BE49-F238E27FC236}">
                <a16:creationId xmlns:a16="http://schemas.microsoft.com/office/drawing/2014/main" id="{52723014-D35F-4138-BA9F-9F38F5624284}"/>
              </a:ext>
            </a:extLst>
          </p:cNvPr>
          <p:cNvSpPr>
            <a:spLocks noGrp="1"/>
          </p:cNvSpPr>
          <p:nvPr>
            <p:ph idx="1"/>
          </p:nvPr>
        </p:nvSpPr>
        <p:spPr/>
        <p:txBody>
          <a:bodyPr>
            <a:normAutofit lnSpcReduction="10000"/>
          </a:bodyPr>
          <a:lstStyle/>
          <a:p>
            <a:pPr marL="0" indent="0" algn="just">
              <a:buNone/>
            </a:pPr>
            <a:r>
              <a:rPr lang="it-IT" dirty="0"/>
              <a:t>Una </a:t>
            </a:r>
            <a:r>
              <a:rPr lang="it-IT" b="1" dirty="0"/>
              <a:t>controindicazione</a:t>
            </a:r>
            <a:r>
              <a:rPr lang="it-IT" dirty="0"/>
              <a:t> è una condizione nel ricevente che aumenta il rischio di gravi reazioni avverse. </a:t>
            </a:r>
          </a:p>
          <a:p>
            <a:pPr marL="0" indent="0" algn="just">
              <a:buNone/>
            </a:pPr>
            <a:endParaRPr lang="it-IT" dirty="0"/>
          </a:p>
          <a:p>
            <a:pPr marL="0" indent="0" algn="just">
              <a:buNone/>
            </a:pPr>
            <a:r>
              <a:rPr lang="it-IT" dirty="0"/>
              <a:t>In generale una vaccinazione non deve essere somministrata quando è presente una controindicazione </a:t>
            </a:r>
            <a:r>
              <a:rPr lang="it-IT" i="1" u="sng" dirty="0"/>
              <a:t>perché il rischio delle reazioni avverse è maggiore dei vantaggi indotti dalla vaccinazione</a:t>
            </a:r>
            <a:r>
              <a:rPr lang="it-IT" dirty="0"/>
              <a:t>. Tale valutazione deve essere riferita allo specifico tipo di vaccino che si intende somministrare. </a:t>
            </a:r>
          </a:p>
          <a:p>
            <a:pPr marL="0" indent="0" algn="just">
              <a:buNone/>
            </a:pPr>
            <a:r>
              <a:rPr lang="it-IT" i="1" dirty="0"/>
              <a:t>La presenza di una controindicazione a quello specifico vaccino non esclude la possibilità che possano essere somministrati altri vaccini disponibili. </a:t>
            </a:r>
          </a:p>
        </p:txBody>
      </p:sp>
    </p:spTree>
    <p:extLst>
      <p:ext uri="{BB962C8B-B14F-4D97-AF65-F5344CB8AC3E}">
        <p14:creationId xmlns:p14="http://schemas.microsoft.com/office/powerpoint/2010/main" val="207732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452DD-7FA1-49BC-A317-B54FE8A6900D}"/>
              </a:ext>
            </a:extLst>
          </p:cNvPr>
          <p:cNvSpPr>
            <a:spLocks noGrp="1"/>
          </p:cNvSpPr>
          <p:nvPr>
            <p:ph type="title"/>
          </p:nvPr>
        </p:nvSpPr>
        <p:spPr/>
        <p:txBody>
          <a:bodyPr/>
          <a:lstStyle/>
          <a:p>
            <a:r>
              <a:rPr lang="it-IT" dirty="0"/>
              <a:t>Precauzioni</a:t>
            </a:r>
          </a:p>
        </p:txBody>
      </p:sp>
      <p:sp>
        <p:nvSpPr>
          <p:cNvPr id="3" name="Segnaposto contenuto 2">
            <a:extLst>
              <a:ext uri="{FF2B5EF4-FFF2-40B4-BE49-F238E27FC236}">
                <a16:creationId xmlns:a16="http://schemas.microsoft.com/office/drawing/2014/main" id="{5851DF9A-D9B3-4760-A7C1-A509CF64A0E6}"/>
              </a:ext>
            </a:extLst>
          </p:cNvPr>
          <p:cNvSpPr>
            <a:spLocks noGrp="1"/>
          </p:cNvSpPr>
          <p:nvPr>
            <p:ph idx="1"/>
          </p:nvPr>
        </p:nvSpPr>
        <p:spPr/>
        <p:txBody>
          <a:bodyPr>
            <a:normAutofit lnSpcReduction="10000"/>
          </a:bodyPr>
          <a:lstStyle/>
          <a:p>
            <a:pPr marL="0" indent="0" algn="just">
              <a:buNone/>
            </a:pPr>
            <a:r>
              <a:rPr lang="it-IT" dirty="0"/>
              <a:t>Una </a:t>
            </a:r>
            <a:r>
              <a:rPr lang="it-IT" b="1" dirty="0"/>
              <a:t>precauzione</a:t>
            </a:r>
            <a:r>
              <a:rPr lang="it-IT" dirty="0"/>
              <a:t> è una condizione nel ricevente che può aumentare il rischio di gravi reazioni avverse o che può compromettere la capacità del vaccino di indurre un’adeguata risposta immunitaria. </a:t>
            </a:r>
          </a:p>
          <a:p>
            <a:pPr marL="0" indent="0" algn="just">
              <a:buNone/>
            </a:pPr>
            <a:endParaRPr lang="it-IT" dirty="0"/>
          </a:p>
          <a:p>
            <a:pPr marL="0" indent="0" algn="just">
              <a:buNone/>
            </a:pPr>
            <a:r>
              <a:rPr lang="it-IT" dirty="0"/>
              <a:t>In generale, </a:t>
            </a:r>
            <a:r>
              <a:rPr lang="it-IT" i="1" u="sng" dirty="0"/>
              <a:t>quando è presente una precauzione può essere necessario, attraverso il </a:t>
            </a:r>
            <a:r>
              <a:rPr lang="it-IT" i="1" u="sng" dirty="0" err="1"/>
              <a:t>mmg</a:t>
            </a:r>
            <a:r>
              <a:rPr lang="it-IT" i="1" u="sng" dirty="0"/>
              <a:t> o lo specialista approfondire il singolo caso valutando il rapporto beneficio/rischio</a:t>
            </a:r>
            <a:r>
              <a:rPr lang="it-IT" dirty="0"/>
              <a:t>. Tale valutazione deve essere riferita allo specifico tipo di vaccino che si intende somministrare. </a:t>
            </a:r>
          </a:p>
          <a:p>
            <a:pPr marL="0" indent="0" algn="just">
              <a:buNone/>
            </a:pPr>
            <a:r>
              <a:rPr lang="it-IT" i="1" dirty="0"/>
              <a:t>La presenza di una precauzione riferita a quello specifico vaccino non esclude la possibilità che possano essere somministrati altri vaccini disponibili.</a:t>
            </a:r>
          </a:p>
        </p:txBody>
      </p:sp>
    </p:spTree>
    <p:extLst>
      <p:ext uri="{BB962C8B-B14F-4D97-AF65-F5344CB8AC3E}">
        <p14:creationId xmlns:p14="http://schemas.microsoft.com/office/powerpoint/2010/main" val="159657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CE487F-564C-4142-AE68-C42F44351467}"/>
              </a:ext>
            </a:extLst>
          </p:cNvPr>
          <p:cNvSpPr>
            <a:spLocks noGrp="1"/>
          </p:cNvSpPr>
          <p:nvPr>
            <p:ph type="title"/>
          </p:nvPr>
        </p:nvSpPr>
        <p:spPr/>
        <p:txBody>
          <a:bodyPr/>
          <a:lstStyle/>
          <a:p>
            <a:r>
              <a:rPr lang="it-IT" dirty="0"/>
              <a:t>RINVIO VACCINAZIONE – ESENZIONE TEMPORANEA</a:t>
            </a:r>
          </a:p>
        </p:txBody>
      </p:sp>
      <p:sp>
        <p:nvSpPr>
          <p:cNvPr id="3" name="Segnaposto contenuto 2">
            <a:extLst>
              <a:ext uri="{FF2B5EF4-FFF2-40B4-BE49-F238E27FC236}">
                <a16:creationId xmlns:a16="http://schemas.microsoft.com/office/drawing/2014/main" id="{C6F13070-CA2F-49EA-9C18-3B5801EDC475}"/>
              </a:ext>
            </a:extLst>
          </p:cNvPr>
          <p:cNvSpPr>
            <a:spLocks noGrp="1"/>
          </p:cNvSpPr>
          <p:nvPr>
            <p:ph idx="1"/>
          </p:nvPr>
        </p:nvSpPr>
        <p:spPr>
          <a:xfrm>
            <a:off x="838200" y="1825624"/>
            <a:ext cx="10515600" cy="5032376"/>
          </a:xfrm>
        </p:spPr>
        <p:txBody>
          <a:bodyPr>
            <a:normAutofit fontScale="92500" lnSpcReduction="20000"/>
          </a:bodyPr>
          <a:lstStyle/>
          <a:p>
            <a:pPr marL="0" indent="0">
              <a:buNone/>
            </a:pPr>
            <a:r>
              <a:rPr lang="it-IT" dirty="0"/>
              <a:t>In queste condizioni è preferibile posticipare la vaccinazione:</a:t>
            </a:r>
          </a:p>
          <a:p>
            <a:pPr marL="0" indent="0">
              <a:buNone/>
            </a:pPr>
            <a:endParaRPr lang="it-IT" dirty="0"/>
          </a:p>
          <a:p>
            <a:pPr>
              <a:buFontTx/>
              <a:buChar char="-"/>
            </a:pPr>
            <a:r>
              <a:rPr lang="it-IT" dirty="0"/>
              <a:t>Infezione da Sars-</a:t>
            </a:r>
            <a:r>
              <a:rPr lang="it-IT" dirty="0" err="1"/>
              <a:t>Cov</a:t>
            </a:r>
            <a:r>
              <a:rPr lang="it-IT" dirty="0"/>
              <a:t> 2 (rinvio di almeno 3 mesi dal primo tampone negativo)</a:t>
            </a:r>
          </a:p>
          <a:p>
            <a:pPr>
              <a:buFontTx/>
              <a:buChar char="-"/>
            </a:pPr>
            <a:r>
              <a:rPr lang="it-IT" dirty="0"/>
              <a:t>Recente trattamento con anticorpi monoclonali per infezione da Sars-</a:t>
            </a:r>
            <a:r>
              <a:rPr lang="it-IT" dirty="0" err="1"/>
              <a:t>Cov</a:t>
            </a:r>
            <a:r>
              <a:rPr lang="it-IT" dirty="0"/>
              <a:t> 2 (almeno 3 mesi dal trattamento)</a:t>
            </a:r>
          </a:p>
          <a:p>
            <a:pPr>
              <a:buFontTx/>
              <a:buChar char="-"/>
            </a:pPr>
            <a:r>
              <a:rPr lang="it-IT" dirty="0"/>
              <a:t>Presenza di sintomi sospetti per Covid 19 (consigliare esecuzione tampone)</a:t>
            </a:r>
          </a:p>
          <a:p>
            <a:pPr>
              <a:buFontTx/>
              <a:buChar char="-"/>
            </a:pPr>
            <a:r>
              <a:rPr lang="it-IT" dirty="0"/>
              <a:t>Quarantena per contatto stretto covid 19 </a:t>
            </a:r>
          </a:p>
          <a:p>
            <a:pPr>
              <a:buFontTx/>
              <a:buChar char="-"/>
            </a:pPr>
            <a:r>
              <a:rPr lang="it-IT" dirty="0"/>
              <a:t>Malattia acuta in atto (epatite, infarto del miocardio, sepsi, qualsiasi infezione o stato infiammatorio acuto)</a:t>
            </a:r>
          </a:p>
          <a:p>
            <a:pPr>
              <a:buFontTx/>
              <a:buChar char="-"/>
            </a:pPr>
            <a:endParaRPr lang="it-IT" dirty="0"/>
          </a:p>
          <a:p>
            <a:pPr>
              <a:buFontTx/>
              <a:buChar char="-"/>
            </a:pPr>
            <a:endParaRPr lang="it-IT" dirty="0"/>
          </a:p>
          <a:p>
            <a:pPr marL="0" indent="0">
              <a:buNone/>
            </a:pPr>
            <a:r>
              <a:rPr lang="it-IT" dirty="0"/>
              <a:t>FONTE VADEMECUM SIMG ESENZIONE DA VACCINO COVID 19 AGOSTO 2021</a:t>
            </a:r>
          </a:p>
        </p:txBody>
      </p:sp>
    </p:spTree>
    <p:extLst>
      <p:ext uri="{BB962C8B-B14F-4D97-AF65-F5344CB8AC3E}">
        <p14:creationId xmlns:p14="http://schemas.microsoft.com/office/powerpoint/2010/main" val="336705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56985-8917-4C73-B4B2-5351592FE538}"/>
              </a:ext>
            </a:extLst>
          </p:cNvPr>
          <p:cNvSpPr>
            <a:spLocks noGrp="1"/>
          </p:cNvSpPr>
          <p:nvPr>
            <p:ph type="title"/>
          </p:nvPr>
        </p:nvSpPr>
        <p:spPr/>
        <p:txBody>
          <a:bodyPr/>
          <a:lstStyle/>
          <a:p>
            <a:r>
              <a:rPr lang="it-IT" dirty="0"/>
              <a:t>Reazione allergica grave dopo una dose di vaccino o a qualsiasi componente del vaccino.</a:t>
            </a:r>
          </a:p>
        </p:txBody>
      </p:sp>
      <p:sp>
        <p:nvSpPr>
          <p:cNvPr id="3" name="Segnaposto contenuto 2">
            <a:extLst>
              <a:ext uri="{FF2B5EF4-FFF2-40B4-BE49-F238E27FC236}">
                <a16:creationId xmlns:a16="http://schemas.microsoft.com/office/drawing/2014/main" id="{BAC837AD-BCCB-4F77-8882-F801386B71C3}"/>
              </a:ext>
            </a:extLst>
          </p:cNvPr>
          <p:cNvSpPr>
            <a:spLocks noGrp="1"/>
          </p:cNvSpPr>
          <p:nvPr>
            <p:ph idx="1"/>
          </p:nvPr>
        </p:nvSpPr>
        <p:spPr/>
        <p:txBody>
          <a:bodyPr>
            <a:normAutofit fontScale="92500" lnSpcReduction="10000"/>
          </a:bodyPr>
          <a:lstStyle/>
          <a:p>
            <a:pPr marL="0" indent="0" algn="just">
              <a:buNone/>
            </a:pPr>
            <a:r>
              <a:rPr lang="it-IT" dirty="0"/>
              <a:t>Una reazione allergica grave dopo una dose di vaccino o a qualsiasi componente del vaccino costituisce una controindicazione alla somministrazione di ulteriori dosi dello stesso vaccino o di prodotti che contengano gli stessi componenti. </a:t>
            </a:r>
          </a:p>
          <a:p>
            <a:pPr marL="0" indent="0" algn="just">
              <a:buNone/>
            </a:pPr>
            <a:r>
              <a:rPr lang="it-IT" dirty="0"/>
              <a:t>Questo tipo di reazione allergica si verifica </a:t>
            </a:r>
            <a:r>
              <a:rPr lang="it-IT" b="1" i="1" dirty="0"/>
              <a:t>quasi sempre entro 30 minuti dalla vaccinazione</a:t>
            </a:r>
            <a:r>
              <a:rPr lang="it-IT" dirty="0"/>
              <a:t>, anche se sono imputabili a vaccino i casi di anafilassi insorti entro le 24 ore. </a:t>
            </a:r>
          </a:p>
          <a:p>
            <a:pPr marL="0" indent="0" algn="just">
              <a:buNone/>
            </a:pPr>
            <a:r>
              <a:rPr lang="it-IT" dirty="0"/>
              <a:t>In caso di reazione allergica grave alla prima dose di un vaccino COVID-19, </a:t>
            </a:r>
            <a:r>
              <a:rPr lang="it-IT" b="1" dirty="0"/>
              <a:t>si può considerare la possibilità di utilizzare un vaccino di tipo diverso per completare l’immunizzazione</a:t>
            </a:r>
            <a:r>
              <a:rPr lang="it-IT" dirty="0"/>
              <a:t>; </a:t>
            </a:r>
            <a:r>
              <a:rPr lang="it-IT" i="1" dirty="0"/>
              <a:t>tuttavia, vista la possibilità di reazioni crociate tra componenti di vaccini diversi è opportuno effettuare una consulenza allergologica e una valutazione rischio/beneficio individuale.</a:t>
            </a:r>
          </a:p>
        </p:txBody>
      </p:sp>
    </p:spTree>
    <p:extLst>
      <p:ext uri="{BB962C8B-B14F-4D97-AF65-F5344CB8AC3E}">
        <p14:creationId xmlns:p14="http://schemas.microsoft.com/office/powerpoint/2010/main" val="347697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3362B2-2563-4D83-BA97-2756C0AA5889}"/>
              </a:ext>
            </a:extLst>
          </p:cNvPr>
          <p:cNvSpPr>
            <a:spLocks noGrp="1"/>
          </p:cNvSpPr>
          <p:nvPr>
            <p:ph type="title"/>
          </p:nvPr>
        </p:nvSpPr>
        <p:spPr>
          <a:xfrm>
            <a:off x="805958" y="219983"/>
            <a:ext cx="10515600" cy="1325563"/>
          </a:xfrm>
        </p:spPr>
        <p:txBody>
          <a:bodyPr/>
          <a:lstStyle/>
          <a:p>
            <a:r>
              <a:rPr lang="it-IT" dirty="0"/>
              <a:t>CONTROINDICAZIONE PER TIPO DI VACCINO</a:t>
            </a:r>
          </a:p>
        </p:txBody>
      </p:sp>
      <p:pic>
        <p:nvPicPr>
          <p:cNvPr id="5" name="Segnaposto contenuto 4" descr="Immagine che contiene tavolo&#10;&#10;Descrizione generata automaticamente">
            <a:extLst>
              <a:ext uri="{FF2B5EF4-FFF2-40B4-BE49-F238E27FC236}">
                <a16:creationId xmlns:a16="http://schemas.microsoft.com/office/drawing/2014/main" id="{453BA466-B6BF-49E3-B227-D189C15405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3717" y="1393371"/>
            <a:ext cx="10580083" cy="5464629"/>
          </a:xfrm>
        </p:spPr>
      </p:pic>
    </p:spTree>
    <p:extLst>
      <p:ext uri="{BB962C8B-B14F-4D97-AF65-F5344CB8AC3E}">
        <p14:creationId xmlns:p14="http://schemas.microsoft.com/office/powerpoint/2010/main" val="166150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A86D66-B3B0-44F0-9DFA-8C0F9FA79A16}"/>
              </a:ext>
            </a:extLst>
          </p:cNvPr>
          <p:cNvSpPr>
            <a:spLocks noGrp="1"/>
          </p:cNvSpPr>
          <p:nvPr>
            <p:ph type="title"/>
          </p:nvPr>
        </p:nvSpPr>
        <p:spPr/>
        <p:txBody>
          <a:bodyPr/>
          <a:lstStyle/>
          <a:p>
            <a:r>
              <a:rPr lang="it-IT" dirty="0"/>
              <a:t>ECCIPIENTI COMIRNATY – PFIZER </a:t>
            </a:r>
          </a:p>
        </p:txBody>
      </p:sp>
      <p:pic>
        <p:nvPicPr>
          <p:cNvPr id="5" name="Segnaposto contenuto 4" descr="Immagine che contiene testo&#10;&#10;Descrizione generata automaticamente">
            <a:extLst>
              <a:ext uri="{FF2B5EF4-FFF2-40B4-BE49-F238E27FC236}">
                <a16:creationId xmlns:a16="http://schemas.microsoft.com/office/drawing/2014/main" id="{FF34F61C-B9A8-47EB-B87F-DCF7717069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2743" y="1253160"/>
            <a:ext cx="9405257" cy="5347720"/>
          </a:xfrm>
        </p:spPr>
      </p:pic>
    </p:spTree>
    <p:extLst>
      <p:ext uri="{BB962C8B-B14F-4D97-AF65-F5344CB8AC3E}">
        <p14:creationId xmlns:p14="http://schemas.microsoft.com/office/powerpoint/2010/main" val="20288899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1970</Words>
  <Application>Microsoft Office PowerPoint</Application>
  <PresentationFormat>Widescreen</PresentationFormat>
  <Paragraphs>115</Paragraphs>
  <Slides>31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31</vt:i4>
      </vt:variant>
    </vt:vector>
  </HeadingPairs>
  <TitlesOfParts>
    <vt:vector size="38" baseType="lpstr">
      <vt:lpstr>Arial</vt:lpstr>
      <vt:lpstr>Calibri</vt:lpstr>
      <vt:lpstr>Calibri Light</vt:lpstr>
      <vt:lpstr>Open Sans</vt:lpstr>
      <vt:lpstr>titillium-regular</vt:lpstr>
      <vt:lpstr>titillium-semibold</vt:lpstr>
      <vt:lpstr>Tema di Office</vt:lpstr>
      <vt:lpstr>ESENZIONE VACCINAZIONE ANTI SARS-COV 2 </vt:lpstr>
      <vt:lpstr>CIRCOLARE MINISTERO DELLA SALUTE 04/08/2021</vt:lpstr>
      <vt:lpstr>Certificazioni di esenzione alla vaccinazione anti SARS-COV-2</vt:lpstr>
      <vt:lpstr>Vaccinazione anti-SARS-CoV-2: principali controindicazioni e precauzioni</vt:lpstr>
      <vt:lpstr>Precauzioni</vt:lpstr>
      <vt:lpstr>RINVIO VACCINAZIONE – ESENZIONE TEMPORANEA</vt:lpstr>
      <vt:lpstr>Reazione allergica grave dopo una dose di vaccino o a qualsiasi componente del vaccino.</vt:lpstr>
      <vt:lpstr>CONTROINDICAZIONE PER TIPO DI VACCINO</vt:lpstr>
      <vt:lpstr>ECCIPIENTI COMIRNATY – PFIZER </vt:lpstr>
      <vt:lpstr>ECCIPIENTI SPIKEVAX - MODERNA</vt:lpstr>
      <vt:lpstr>GRAVIDANZA E  ALLATTAMENTO</vt:lpstr>
      <vt:lpstr>Sindrome di Guillain-Barré.</vt:lpstr>
      <vt:lpstr>Miocardite/pericardite.</vt:lpstr>
      <vt:lpstr>CONSULENZA VACCINALE</vt:lpstr>
      <vt:lpstr>CIRCOLARE MINSITERO SALUTE 25/01/2022 proroga esenzione vaccinale</vt:lpstr>
      <vt:lpstr>ESENZIONE VACCINALE DIGITALE – DPCM 4/02/2022</vt:lpstr>
      <vt:lpstr>CHI PUÒ RILASCIARE LE CERTIFICAZIONI DIGITALI</vt:lpstr>
      <vt:lpstr>MODALITÀ DI GENERAZIONE</vt:lpstr>
      <vt:lpstr>ACCESSO ALLA SESSIONE TAMPONI E CERTIFICATI COVID 19 – INSERIRE PINCODE PERSONALE</vt:lpstr>
      <vt:lpstr>ACCEDERE AL MENÙ ESENZIONI</vt:lpstr>
      <vt:lpstr>INSERIRE DATI ANAGRAFICI ASSISTITO (C.F.)</vt:lpstr>
      <vt:lpstr>INSERIRE DATI DI CONTATTO ASSISTITO</vt:lpstr>
      <vt:lpstr>SELEZIONARE CAUSALE ESENZIONE</vt:lpstr>
      <vt:lpstr>FINE PROCEDURA</vt:lpstr>
      <vt:lpstr>CUEV – codice univoco esenzione vaccinale</vt:lpstr>
      <vt:lpstr>MESSA A DISPOSIZIONE DEL CEV</vt:lpstr>
      <vt:lpstr>Presentazione standard di PowerPoint</vt:lpstr>
      <vt:lpstr>CESSAZIONE ESENZIONI CARTACEE</vt:lpstr>
      <vt:lpstr>INTEGRAZIONE CON SISTEMA GIAVA</vt:lpstr>
      <vt:lpstr>COME SCARICARE LA CERTIFICAZIONE</vt:lpstr>
      <vt:lpstr>TAMPONI GRATUITI PER SOGGETTI CON ESENZIONE VACCINALE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ESENZIONE VACCINAZIONE ANTI SARS-COV 2</dc:title>
  <dc:creator>michele abbinante</dc:creator>
  <cp:lastModifiedBy>Antonio Velluto</cp:lastModifiedBy>
  <cp:revision>6</cp:revision>
  <dcterms:created xsi:type="dcterms:W3CDTF">2022-02-20T16:21:26Z</dcterms:created>
  <dcterms:modified xsi:type="dcterms:W3CDTF">2022-02-24T10:54:09Z</dcterms:modified>
</cp:coreProperties>
</file>