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</p:sldIdLst>
  <p:sldSz cx="12192000" cy="6858000"/>
  <p:notesSz cx="6858000" cy="9144000"/>
  <p:defaultTextStyle>
    <a:defPPr lvl="0">
      <a:defRPr lang="it-IT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58"/>
  </p:normalViewPr>
  <p:slideViewPr>
    <p:cSldViewPr snapToGrid="0">
      <p:cViewPr varScale="1">
        <p:scale>
          <a:sx n="95" d="100"/>
          <a:sy n="95" d="100"/>
        </p:scale>
        <p:origin x="216" y="224"/>
      </p:cViewPr>
      <p:guideLst>
        <p:guide orient="horz" pos="18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5D22A-E257-49DD-ABB3-06F23CAABE2C}" type="datetimeFigureOut">
              <a:rPr lang="it-IT" smtClean="0"/>
              <a:t>02/03/20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C15D8-1039-499F-8C13-5C5BBC48E84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71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4A05178-FA1B-447F-BBEC-DD21B052F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5C1F2935-5C2B-4BE1-81A7-2C09E5D81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1C410E6-2DBD-43A0-AEEA-588EE0776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02/03/20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0FA8CD4-D626-4A81-A2E2-9E03EAFFE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A037E57-E0C3-44D9-AAD0-7FD9C542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43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BDA1670-D654-4289-9211-BE38548F3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D3AC5FE0-E41F-4E9A-A34C-C6B5CD022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30CE780-C46F-4F8E-ACE1-11C309C6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02/03/20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7BE32E3-3363-4D01-A030-9ECD4F94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4F7B020-E647-4FC9-AF23-6598C9710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51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3710C77E-D71A-4434-84EF-7CAD6D4E5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FCB58D48-EB9F-4D99-9413-680C8F83C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5020794-C596-4271-A4F7-4ACD84E2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02/03/20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4B609F8-F705-4D50-AA41-DC40707F1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046DC9E-9F97-48ED-8601-86B14C817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49A66DD-A8BD-4809-9BC0-F73402663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7BFBDE5-95AA-480A-9AD6-7B4184B8A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985CF49-A70F-4FCE-BF80-4E9214345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02/03/20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BCF593B-E45A-43B5-A66F-063E76084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D1675E8-037F-4ACF-A37D-D7F318CB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26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5CE94F0-7619-4A1C-B909-9DF031BD7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9404A50-65A5-4D33-94FE-5567EB9D6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057C8E1-1FB8-4360-9041-D7DDC84B9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02/03/20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32136E3-5132-40F7-A8C7-203365E4C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7AEF136-2B51-42EA-8A1F-74902ACC9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42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89146D7-782E-4308-B5C2-995143857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665A5FD-BC2F-4D71-8BB6-D58F91159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F04CD48F-3263-4669-AE3A-682151A57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2B909C3E-36F5-4F16-8149-0370DB6C5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02/03/20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FC1E3A5A-E656-4104-B3A9-EDF4CA3A1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BF7E1EDA-95C8-47E9-92CA-23A34611C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63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E5D73A5-3AB9-4A3A-8715-6F2AED210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2E645076-1505-4A5A-8098-082FE3CCB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AA9A26FF-FC77-41CC-B248-165394750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CA2206D5-9831-46C7-B4FB-BAFDA4562E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98CEF504-2EFE-465F-AC1D-A8C919FED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717CF712-05F9-432D-96C5-58A76CF43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02/03/20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61DD158F-A2ED-4941-8A94-56DAAFEB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D8FB5BF1-AF1C-4768-86B1-9415EC9D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71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5D06E13-3FEC-4DB6-A200-0B64B9DBB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8B38AF84-0857-4BDC-9B7C-BE0E9769E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02/03/20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CA143676-B245-41C4-AF11-16DB36EC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4D9E595-CB21-4C1A-B297-7D70E6E43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21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B86A4126-046A-4BD5-B2B0-E0A592834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02/03/20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CC7CFF04-841A-4201-B2A6-C2BA7B3BE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91B6377E-3F16-46D9-AD47-A35A626E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703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C457813-06C4-401D-81A6-6828B8EF1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53E57C6-C444-4D81-B9FE-95E60BA3E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9A4226FF-E20F-4809-97D6-29D614F4F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7A12B541-87EC-4A12-B04A-0DF30B88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02/03/20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7F3689A4-98CF-41E6-8659-8716B6E5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17A70C78-8742-437D-AAD8-1C077A56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22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4A2B061-0DBF-4B9C-A02B-DC70AC6D0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BD59E307-ECB8-4284-9099-5C3236D5DE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C445ED03-ED8B-4922-A899-9C1ADF254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D90D6C6-6F7E-443F-9AAC-F6BB8672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CCA2-BE99-4323-825E-1B7C42CD8C87}" type="datetimeFigureOut">
              <a:rPr lang="it-IT" smtClean="0"/>
              <a:t>02/03/20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26389CA6-030E-433E-8537-A3C4F1118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23D51A1B-AE77-4F52-A5DD-E97A2DCDC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1435-4724-47FB-8718-5438ADAE8C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71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7446263F-B06A-48B3-8643-D1A6CA1B3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7AF46B3-9B06-4E7C-8752-FD16E3D01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67FE711-CC2F-4721-AF4C-58B82BBA5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3CCA2-BE99-4323-825E-1B7C42CD8C87}" type="datetimeFigureOut">
              <a:rPr lang="it-IT" smtClean="0"/>
              <a:t>02/03/20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0492FA8-ADC0-40AD-B888-741D44EF8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F49D99F-1490-4AB7-B26C-07ACE9AF3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31435-4724-47FB-8718-5438ADAE8C0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554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cinziaannatea.germinario@uniba.it" TargetMode="External"/><Relationship Id="rId3" Type="http://schemas.openxmlformats.org/officeDocument/2006/relationships/hyperlink" Target="mailto:maria.chironna@uniba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e 61">
            <a:extLst>
              <a:ext uri="{FF2B5EF4-FFF2-40B4-BE49-F238E27FC236}">
                <a16:creationId xmlns:a16="http://schemas.microsoft.com/office/drawing/2014/main" xmlns="" id="{5B0577A0-9601-4C28-9656-088333969EAE}"/>
              </a:ext>
            </a:extLst>
          </p:cNvPr>
          <p:cNvSpPr/>
          <p:nvPr/>
        </p:nvSpPr>
        <p:spPr>
          <a:xfrm>
            <a:off x="292959" y="4435696"/>
            <a:ext cx="3487694" cy="11070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721D0F9C-192B-4147-9E7D-7F2C562EC16F}"/>
              </a:ext>
            </a:extLst>
          </p:cNvPr>
          <p:cNvSpPr txBox="1"/>
          <p:nvPr/>
        </p:nvSpPr>
        <p:spPr>
          <a:xfrm>
            <a:off x="1073467" y="31831"/>
            <a:ext cx="10027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Flow chart n. 1  </a:t>
            </a:r>
          </a:p>
          <a:p>
            <a:pPr algn="ctr"/>
            <a:endParaRPr lang="it-IT" sz="1600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6DD7AB2D-4A8D-4FC6-A990-5415A5C13F9A}"/>
              </a:ext>
            </a:extLst>
          </p:cNvPr>
          <p:cNvSpPr txBox="1"/>
          <p:nvPr/>
        </p:nvSpPr>
        <p:spPr>
          <a:xfrm>
            <a:off x="4075045" y="397340"/>
            <a:ext cx="4045226" cy="1077218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Paziente sintomatico*</a:t>
            </a:r>
          </a:p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Provenienza o transito in </a:t>
            </a:r>
            <a:r>
              <a:rPr lang="it-IT" sz="1600" b="1" dirty="0">
                <a:solidFill>
                  <a:schemeClr val="bg1"/>
                </a:solidFill>
              </a:rPr>
              <a:t>zona rossa**</a:t>
            </a:r>
          </a:p>
          <a:p>
            <a:pPr algn="ctr"/>
            <a:r>
              <a:rPr lang="it-IT" sz="1600" b="1" dirty="0">
                <a:solidFill>
                  <a:schemeClr val="bg1"/>
                </a:solidFill>
              </a:rPr>
              <a:t>§Contatto stretto con caso probabile^ o confermato di infezione da SARS-CoV-2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899BF6D6-0894-48C6-9863-ECA5D69ADC8C}"/>
              </a:ext>
            </a:extLst>
          </p:cNvPr>
          <p:cNvSpPr txBox="1"/>
          <p:nvPr/>
        </p:nvSpPr>
        <p:spPr>
          <a:xfrm>
            <a:off x="393405" y="1600208"/>
            <a:ext cx="11387702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Triage telefonico a cura di</a:t>
            </a:r>
            <a:r>
              <a:rPr lang="it-IT" sz="1600" dirty="0"/>
              <a:t>:</a:t>
            </a:r>
          </a:p>
          <a:p>
            <a:pPr algn="ctr"/>
            <a:r>
              <a:rPr lang="it-IT" sz="1400" dirty="0"/>
              <a:t>MMG/PLS per residenti in Puglia/ Continuità assistenziale per tutti negli orari di </a:t>
            </a:r>
            <a:r>
              <a:rPr lang="it-IT" sz="1400" dirty="0" smtClean="0"/>
              <a:t>servizio/SCAP</a:t>
            </a:r>
            <a:endParaRPr lang="it-IT" sz="1400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xmlns="" id="{E4A9B69F-3A20-4DD3-BC21-41E82B541152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087256" y="2154206"/>
            <a:ext cx="36868" cy="469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xmlns="" id="{E4048F72-A77E-4072-83FA-94B400FAFD91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2057377" y="3082980"/>
            <a:ext cx="0" cy="304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A37D72CB-D4BA-4FAE-AF0B-2086C1C50910}"/>
              </a:ext>
            </a:extLst>
          </p:cNvPr>
          <p:cNvSpPr txBox="1"/>
          <p:nvPr/>
        </p:nvSpPr>
        <p:spPr>
          <a:xfrm>
            <a:off x="1019555" y="2744426"/>
            <a:ext cx="2075643" cy="338554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/>
              <a:t>Sì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EEEC2D9A-CACF-4A09-9ECF-4F2E0257AC5B}"/>
              </a:ext>
            </a:extLst>
          </p:cNvPr>
          <p:cNvSpPr txBox="1"/>
          <p:nvPr/>
        </p:nvSpPr>
        <p:spPr>
          <a:xfrm>
            <a:off x="523270" y="3339588"/>
            <a:ext cx="302668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Chi esegue triage contatta 118</a:t>
            </a:r>
          </a:p>
          <a:p>
            <a:r>
              <a:rPr lang="it-IT" sz="1600" dirty="0"/>
              <a:t>e notifica la scheda di triage al Dipartimento di Prevenzione</a:t>
            </a:r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xmlns="" id="{BDA65C24-0F29-455D-95E3-739A3449F3BD}"/>
              </a:ext>
            </a:extLst>
          </p:cNvPr>
          <p:cNvCxnSpPr>
            <a:cxnSpLocks/>
            <a:stCxn id="19" idx="2"/>
            <a:endCxn id="62" idx="0"/>
          </p:cNvCxnSpPr>
          <p:nvPr/>
        </p:nvCxnSpPr>
        <p:spPr>
          <a:xfrm>
            <a:off x="2036612" y="4170585"/>
            <a:ext cx="194" cy="265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xmlns="" id="{AB16067E-B159-4B44-ADAC-3F5E6BE7334A}"/>
              </a:ext>
            </a:extLst>
          </p:cNvPr>
          <p:cNvSpPr txBox="1"/>
          <p:nvPr/>
        </p:nvSpPr>
        <p:spPr>
          <a:xfrm>
            <a:off x="469676" y="4698112"/>
            <a:ext cx="302668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118 con ambulanza ASL dedicata porta alla UO di Malattie Infettive più vicina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xmlns="" id="{01B477C2-7F75-4F81-908F-5A864484FC18}"/>
              </a:ext>
            </a:extLst>
          </p:cNvPr>
          <p:cNvSpPr txBox="1"/>
          <p:nvPr/>
        </p:nvSpPr>
        <p:spPr>
          <a:xfrm>
            <a:off x="8733490" y="2895691"/>
            <a:ext cx="3026685" cy="338554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/>
              <a:t>No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xmlns="" id="{9BB477A3-01B4-463B-B0E5-F17961F29808}"/>
              </a:ext>
            </a:extLst>
          </p:cNvPr>
          <p:cNvSpPr txBox="1"/>
          <p:nvPr/>
        </p:nvSpPr>
        <p:spPr>
          <a:xfrm>
            <a:off x="8630425" y="3431261"/>
            <a:ext cx="3262083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Chi esegue triage notifica la scheda al Dipartimento di Prevenzione</a:t>
            </a:r>
          </a:p>
        </p:txBody>
      </p: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xmlns="" id="{9DB52553-DD4F-42A6-845C-14F6DCC235EA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261467" y="5607760"/>
            <a:ext cx="7919" cy="266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xmlns="" id="{2F982C12-5AB9-41C2-BD1B-B3C3EA8B6065}"/>
              </a:ext>
            </a:extLst>
          </p:cNvPr>
          <p:cNvSpPr txBox="1"/>
          <p:nvPr/>
        </p:nvSpPr>
        <p:spPr>
          <a:xfrm>
            <a:off x="8483207" y="5910658"/>
            <a:ext cx="366845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Tampone con scheda al laboratorio di competenza: HUB </a:t>
            </a:r>
            <a:r>
              <a:rPr lang="it-IT" sz="1600"/>
              <a:t>Policlinico </a:t>
            </a:r>
            <a:r>
              <a:rPr lang="it-IT" sz="1600" smtClean="0"/>
              <a:t>(UOC Igiene</a:t>
            </a:r>
            <a:r>
              <a:rPr lang="it-IT" sz="1600" dirty="0"/>
              <a:t>)</a:t>
            </a:r>
          </a:p>
          <a:p>
            <a:pPr algn="ctr"/>
            <a:r>
              <a:rPr lang="it-IT" sz="1600" dirty="0"/>
              <a:t>o altri laboratori delle province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xmlns="" id="{40FF8610-5103-4BF1-895F-72BC8E387581}"/>
              </a:ext>
            </a:extLst>
          </p:cNvPr>
          <p:cNvSpPr txBox="1"/>
          <p:nvPr/>
        </p:nvSpPr>
        <p:spPr>
          <a:xfrm>
            <a:off x="8219661" y="336901"/>
            <a:ext cx="36728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**Zona Rossa:</a:t>
            </a:r>
            <a:endParaRPr lang="it-IT" sz="1100" b="1" dirty="0"/>
          </a:p>
          <a:p>
            <a:r>
              <a:rPr lang="it-IT" sz="1100" b="1" dirty="0"/>
              <a:t>Cina, Corea del </a:t>
            </a:r>
            <a:r>
              <a:rPr lang="it-IT" sz="1100" b="1" dirty="0" smtClean="0"/>
              <a:t>Sud, Iran, Hong Kong, Giappone, Singapore</a:t>
            </a:r>
            <a:endParaRPr lang="it-IT" sz="1100" b="1" dirty="0"/>
          </a:p>
          <a:p>
            <a:r>
              <a:rPr lang="it-IT" sz="1100" b="1" dirty="0"/>
              <a:t>Lombardia: Bertonico, </a:t>
            </a:r>
            <a:r>
              <a:rPr lang="it-IT" sz="1100" b="1" dirty="0" smtClean="0"/>
              <a:t>Casalpusterlengo</a:t>
            </a:r>
            <a:r>
              <a:rPr lang="it-IT" sz="1100" b="1" dirty="0"/>
              <a:t>, </a:t>
            </a:r>
            <a:r>
              <a:rPr lang="it-IT" sz="1100" b="1" dirty="0" err="1"/>
              <a:t>Castelgerundo</a:t>
            </a:r>
            <a:r>
              <a:rPr lang="it-IT" sz="1100" b="1" dirty="0"/>
              <a:t>, Castiglione D’Adda, Codogno, Fombio, Maleo, San Fiorano, Somaglia, Terranova de’ Passerini.</a:t>
            </a:r>
          </a:p>
          <a:p>
            <a:r>
              <a:rPr lang="it-IT" sz="1100" b="1" dirty="0"/>
              <a:t>Veneto: Vo’ Euganeo</a:t>
            </a:r>
          </a:p>
        </p:txBody>
      </p:sp>
      <p:sp>
        <p:nvSpPr>
          <p:cNvPr id="52" name="Rombo 51">
            <a:extLst>
              <a:ext uri="{FF2B5EF4-FFF2-40B4-BE49-F238E27FC236}">
                <a16:creationId xmlns:a16="http://schemas.microsoft.com/office/drawing/2014/main" xmlns="" id="{4B61F881-67CE-4C0F-B472-D25236287AC6}"/>
              </a:ext>
            </a:extLst>
          </p:cNvPr>
          <p:cNvSpPr/>
          <p:nvPr/>
        </p:nvSpPr>
        <p:spPr>
          <a:xfrm>
            <a:off x="3945835" y="2226345"/>
            <a:ext cx="4139988" cy="9939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xmlns="" id="{59F4F4B2-6DC8-4CDD-8BCD-4C53FF904251}"/>
              </a:ext>
            </a:extLst>
          </p:cNvPr>
          <p:cNvSpPr txBox="1"/>
          <p:nvPr/>
        </p:nvSpPr>
        <p:spPr>
          <a:xfrm>
            <a:off x="4929806" y="2433858"/>
            <a:ext cx="2290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 sintomi richiedono ricovero?</a:t>
            </a:r>
          </a:p>
        </p:txBody>
      </p: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xmlns="" id="{89664B4D-0C96-4DF7-83DE-AF49F99EC60D}"/>
              </a:ext>
            </a:extLst>
          </p:cNvPr>
          <p:cNvCxnSpPr>
            <a:cxnSpLocks/>
          </p:cNvCxnSpPr>
          <p:nvPr/>
        </p:nvCxnSpPr>
        <p:spPr>
          <a:xfrm flipH="1">
            <a:off x="3214648" y="2972469"/>
            <a:ext cx="17207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xmlns="" id="{90D138A0-535C-46F8-ABEB-2AC073DF424F}"/>
              </a:ext>
            </a:extLst>
          </p:cNvPr>
          <p:cNvCxnSpPr>
            <a:cxnSpLocks/>
            <a:endCxn id="25" idx="1"/>
          </p:cNvCxnSpPr>
          <p:nvPr/>
        </p:nvCxnSpPr>
        <p:spPr>
          <a:xfrm>
            <a:off x="6987209" y="2772312"/>
            <a:ext cx="1746281" cy="292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e 67">
            <a:extLst>
              <a:ext uri="{FF2B5EF4-FFF2-40B4-BE49-F238E27FC236}">
                <a16:creationId xmlns:a16="http://schemas.microsoft.com/office/drawing/2014/main" xmlns="" id="{ED131294-DB97-4432-A10F-0C620A3BD600}"/>
              </a:ext>
            </a:extLst>
          </p:cNvPr>
          <p:cNvSpPr/>
          <p:nvPr/>
        </p:nvSpPr>
        <p:spPr>
          <a:xfrm>
            <a:off x="2673514" y="5910658"/>
            <a:ext cx="2665657" cy="9105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69" name="Ovale 68">
            <a:extLst>
              <a:ext uri="{FF2B5EF4-FFF2-40B4-BE49-F238E27FC236}">
                <a16:creationId xmlns:a16="http://schemas.microsoft.com/office/drawing/2014/main" xmlns="" id="{28F9B685-092E-4B03-B2DB-42F53F06FF9F}"/>
              </a:ext>
            </a:extLst>
          </p:cNvPr>
          <p:cNvSpPr/>
          <p:nvPr/>
        </p:nvSpPr>
        <p:spPr>
          <a:xfrm>
            <a:off x="4622025" y="4194565"/>
            <a:ext cx="3339546" cy="13186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xmlns="" id="{B377289F-F7B4-4C04-ADEA-880B41950C47}"/>
              </a:ext>
            </a:extLst>
          </p:cNvPr>
          <p:cNvSpPr txBox="1"/>
          <p:nvPr/>
        </p:nvSpPr>
        <p:spPr>
          <a:xfrm>
            <a:off x="2813222" y="6053872"/>
            <a:ext cx="2504570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>
                <a:solidFill>
                  <a:schemeClr val="bg1"/>
                </a:solidFill>
              </a:rPr>
              <a:t>Contatti stretti in isolamento domiciliare ed esecuzione  tampone</a:t>
            </a:r>
          </a:p>
        </p:txBody>
      </p:sp>
      <p:sp>
        <p:nvSpPr>
          <p:cNvPr id="71" name="Rombo 70">
            <a:extLst>
              <a:ext uri="{FF2B5EF4-FFF2-40B4-BE49-F238E27FC236}">
                <a16:creationId xmlns:a16="http://schemas.microsoft.com/office/drawing/2014/main" xmlns="" id="{46FC546E-F92D-4353-AE7D-F26CB6A771C6}"/>
              </a:ext>
            </a:extLst>
          </p:cNvPr>
          <p:cNvSpPr/>
          <p:nvPr/>
        </p:nvSpPr>
        <p:spPr>
          <a:xfrm>
            <a:off x="5737720" y="5709870"/>
            <a:ext cx="2310129" cy="9939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xmlns="" id="{72E66EFA-34FB-41B2-BBEA-87482B2080A3}"/>
              </a:ext>
            </a:extLst>
          </p:cNvPr>
          <p:cNvSpPr txBox="1"/>
          <p:nvPr/>
        </p:nvSpPr>
        <p:spPr>
          <a:xfrm>
            <a:off x="6440329" y="5874658"/>
            <a:ext cx="1119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test è positivo?</a:t>
            </a:r>
          </a:p>
        </p:txBody>
      </p:sp>
      <p:cxnSp>
        <p:nvCxnSpPr>
          <p:cNvPr id="73" name="Connettore 2 72">
            <a:extLst>
              <a:ext uri="{FF2B5EF4-FFF2-40B4-BE49-F238E27FC236}">
                <a16:creationId xmlns:a16="http://schemas.microsoft.com/office/drawing/2014/main" xmlns="" id="{9CA91162-F361-409D-A064-138128F3C6F5}"/>
              </a:ext>
            </a:extLst>
          </p:cNvPr>
          <p:cNvCxnSpPr>
            <a:cxnSpLocks/>
          </p:cNvCxnSpPr>
          <p:nvPr/>
        </p:nvCxnSpPr>
        <p:spPr>
          <a:xfrm flipH="1">
            <a:off x="5357907" y="6516131"/>
            <a:ext cx="10692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>
            <a:extLst>
              <a:ext uri="{FF2B5EF4-FFF2-40B4-BE49-F238E27FC236}">
                <a16:creationId xmlns:a16="http://schemas.microsoft.com/office/drawing/2014/main" xmlns="" id="{0155FAEA-E5F2-4AB2-B67C-01EC4C1B566A}"/>
              </a:ext>
            </a:extLst>
          </p:cNvPr>
          <p:cNvCxnSpPr>
            <a:cxnSpLocks/>
          </p:cNvCxnSpPr>
          <p:nvPr/>
        </p:nvCxnSpPr>
        <p:spPr>
          <a:xfrm flipH="1" flipV="1">
            <a:off x="5783214" y="5566141"/>
            <a:ext cx="409566" cy="371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asellaDiTesto 74">
            <a:extLst>
              <a:ext uri="{FF2B5EF4-FFF2-40B4-BE49-F238E27FC236}">
                <a16:creationId xmlns:a16="http://schemas.microsoft.com/office/drawing/2014/main" xmlns="" id="{91B3A12F-85E0-442C-99C8-229CA09110C3}"/>
              </a:ext>
            </a:extLst>
          </p:cNvPr>
          <p:cNvSpPr txBox="1"/>
          <p:nvPr/>
        </p:nvSpPr>
        <p:spPr>
          <a:xfrm>
            <a:off x="5514149" y="6235665"/>
            <a:ext cx="5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Sì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xmlns="" id="{A957E6F2-D8EC-40DC-B3E5-C591A700C944}"/>
              </a:ext>
            </a:extLst>
          </p:cNvPr>
          <p:cNvSpPr txBox="1"/>
          <p:nvPr/>
        </p:nvSpPr>
        <p:spPr>
          <a:xfrm>
            <a:off x="6029566" y="5571537"/>
            <a:ext cx="5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xmlns="" id="{808410E8-4CE8-485F-AB99-95C45CDCA910}"/>
              </a:ext>
            </a:extLst>
          </p:cNvPr>
          <p:cNvSpPr txBox="1"/>
          <p:nvPr/>
        </p:nvSpPr>
        <p:spPr>
          <a:xfrm>
            <a:off x="4955045" y="4390885"/>
            <a:ext cx="311057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500" dirty="0"/>
              <a:t>Il paziente è inviato in Isolamento domiciliare; il Dipartimento di Prevenzione attiva nuovo tampone al 14° giorno</a:t>
            </a:r>
          </a:p>
        </p:txBody>
      </p:sp>
      <p:cxnSp>
        <p:nvCxnSpPr>
          <p:cNvPr id="78" name="Connettore 2 77">
            <a:extLst>
              <a:ext uri="{FF2B5EF4-FFF2-40B4-BE49-F238E27FC236}">
                <a16:creationId xmlns:a16="http://schemas.microsoft.com/office/drawing/2014/main" xmlns="" id="{E6333D3C-C8B2-4FF9-84F2-9CDFB16EB635}"/>
              </a:ext>
            </a:extLst>
          </p:cNvPr>
          <p:cNvCxnSpPr>
            <a:cxnSpLocks/>
          </p:cNvCxnSpPr>
          <p:nvPr/>
        </p:nvCxnSpPr>
        <p:spPr>
          <a:xfrm flipH="1">
            <a:off x="8047850" y="6235665"/>
            <a:ext cx="4353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93E3A181-5D05-4625-BD65-956F2556B8B1}"/>
              </a:ext>
            </a:extLst>
          </p:cNvPr>
          <p:cNvSpPr txBox="1"/>
          <p:nvPr/>
        </p:nvSpPr>
        <p:spPr>
          <a:xfrm>
            <a:off x="8630425" y="4361265"/>
            <a:ext cx="3262083" cy="12464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500" dirty="0"/>
              <a:t>Il </a:t>
            </a:r>
            <a:r>
              <a:rPr lang="it-IT" sz="1500" dirty="0" err="1"/>
              <a:t>Dip</a:t>
            </a:r>
            <a:r>
              <a:rPr lang="it-IT" sz="1500" dirty="0"/>
              <a:t> </a:t>
            </a:r>
            <a:r>
              <a:rPr lang="it-IT" sz="1500" dirty="0" err="1"/>
              <a:t>Prev</a:t>
            </a:r>
            <a:r>
              <a:rPr lang="it-IT" sz="1500" dirty="0"/>
              <a:t> attiva percorso di isolamento domiciliare e di esecuzione del tampone a domicilio (mezzo ed équipe dedicati) e compilazione scheda segnalazione ministeriale</a:t>
            </a:r>
          </a:p>
        </p:txBody>
      </p: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xmlns="" id="{42382FB3-9B49-46CC-A892-DAC516FC8998}"/>
              </a:ext>
            </a:extLst>
          </p:cNvPr>
          <p:cNvCxnSpPr>
            <a:cxnSpLocks/>
          </p:cNvCxnSpPr>
          <p:nvPr/>
        </p:nvCxnSpPr>
        <p:spPr>
          <a:xfrm>
            <a:off x="10211843" y="4016418"/>
            <a:ext cx="7919" cy="266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xmlns="" id="{40F10FEB-9D34-44F1-8D8E-0EAA7B3DBDB9}"/>
              </a:ext>
            </a:extLst>
          </p:cNvPr>
          <p:cNvSpPr txBox="1"/>
          <p:nvPr/>
        </p:nvSpPr>
        <p:spPr>
          <a:xfrm>
            <a:off x="224467" y="242647"/>
            <a:ext cx="387494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100" dirty="0"/>
              <a:t>*</a:t>
            </a:r>
            <a:r>
              <a:rPr lang="it-IT" sz="1100" u="sng" dirty="0"/>
              <a:t>Sintomatico</a:t>
            </a:r>
            <a:r>
              <a:rPr lang="it-IT" sz="1100" dirty="0"/>
              <a:t>: infezione respiratoria acuta (insorgenza improvvisa di almeno uno tra febbre, tosse, dispnea)</a:t>
            </a:r>
          </a:p>
          <a:p>
            <a:r>
              <a:rPr lang="it-IT" sz="1100" u="sng" dirty="0"/>
              <a:t>§Contatto stretto</a:t>
            </a:r>
            <a:r>
              <a:rPr lang="it-IT" sz="1100"/>
              <a:t>: </a:t>
            </a:r>
            <a:r>
              <a:rPr lang="it-IT" sz="1100" smtClean="0"/>
              <a:t>convivente</a:t>
            </a:r>
            <a:r>
              <a:rPr lang="it-IT" sz="1100" dirty="0" smtClean="0"/>
              <a:t>, contatto </a:t>
            </a:r>
            <a:r>
              <a:rPr lang="it-IT" sz="1100" smtClean="0"/>
              <a:t>fisico diretto, operatore </a:t>
            </a:r>
            <a:r>
              <a:rPr lang="it-IT" sz="1100" dirty="0"/>
              <a:t>sanitario, </a:t>
            </a:r>
            <a:r>
              <a:rPr lang="it-IT" sz="1100"/>
              <a:t>laboratorista</a:t>
            </a:r>
            <a:r>
              <a:rPr lang="it-IT" sz="1100" smtClean="0"/>
              <a:t>, </a:t>
            </a:r>
            <a:r>
              <a:rPr lang="it-IT" sz="1100" dirty="0"/>
              <a:t>viaggio in aereo (stessa fila±2, equipaggio, compagni di viaggio)</a:t>
            </a:r>
          </a:p>
          <a:p>
            <a:r>
              <a:rPr lang="it-IT" sz="1100" b="1" dirty="0"/>
              <a:t>^</a:t>
            </a:r>
            <a:r>
              <a:rPr lang="it-IT" sz="1100" u="sng" dirty="0"/>
              <a:t>Caso probabile</a:t>
            </a:r>
            <a:r>
              <a:rPr lang="it-IT" sz="1100" dirty="0"/>
              <a:t>: caso sospetto con risultato di laboratorio dubbio per SARS-CoV-2 o positivo a test pan-coronavirus</a:t>
            </a:r>
          </a:p>
          <a:p>
            <a:endParaRPr lang="it-IT" sz="1100" dirty="0"/>
          </a:p>
          <a:p>
            <a:r>
              <a:rPr lang="it-IT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892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721D0F9C-192B-4147-9E7D-7F2C562EC16F}"/>
              </a:ext>
            </a:extLst>
          </p:cNvPr>
          <p:cNvSpPr txBox="1"/>
          <p:nvPr/>
        </p:nvSpPr>
        <p:spPr>
          <a:xfrm>
            <a:off x="1078116" y="82193"/>
            <a:ext cx="10027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Flow chart n. 2   </a:t>
            </a:r>
          </a:p>
          <a:p>
            <a:pPr algn="ctr"/>
            <a:endParaRPr lang="it-IT" sz="1600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6DD7AB2D-4A8D-4FC6-A990-5415A5C13F9A}"/>
              </a:ext>
            </a:extLst>
          </p:cNvPr>
          <p:cNvSpPr txBox="1"/>
          <p:nvPr/>
        </p:nvSpPr>
        <p:spPr>
          <a:xfrm>
            <a:off x="4695958" y="617902"/>
            <a:ext cx="2847841" cy="830997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Paziente asintomatico</a:t>
            </a:r>
          </a:p>
          <a:p>
            <a:pPr algn="ctr"/>
            <a:r>
              <a:rPr lang="it-IT" sz="1600" b="1" dirty="0" smtClean="0">
                <a:solidFill>
                  <a:schemeClr val="bg1"/>
                </a:solidFill>
              </a:rPr>
              <a:t>Proveniente o transitato in </a:t>
            </a:r>
            <a:r>
              <a:rPr lang="it-IT" sz="1600" b="1" dirty="0">
                <a:solidFill>
                  <a:schemeClr val="bg1"/>
                </a:solidFill>
              </a:rPr>
              <a:t>zona rossa*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xmlns="" id="{546D3302-6864-4496-8BDF-75F21E449914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119879" y="1448899"/>
            <a:ext cx="0" cy="92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899BF6D6-0894-48C6-9863-ECA5D69ADC8C}"/>
              </a:ext>
            </a:extLst>
          </p:cNvPr>
          <p:cNvSpPr txBox="1"/>
          <p:nvPr/>
        </p:nvSpPr>
        <p:spPr>
          <a:xfrm>
            <a:off x="705684" y="1600208"/>
            <a:ext cx="1085252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Segnalazione al MMG-PLS/Dipartimento di Prevenzione/</a:t>
            </a:r>
            <a:r>
              <a:rPr lang="it-IT" sz="1600" dirty="0" err="1"/>
              <a:t>Autosegnalazione</a:t>
            </a:r>
            <a:endParaRPr lang="it-IT" sz="1600" dirty="0"/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xmlns="" id="{294BD42F-63EF-4B14-AD7B-2FFDBE89DDDB}"/>
              </a:ext>
            </a:extLst>
          </p:cNvPr>
          <p:cNvCxnSpPr>
            <a:cxnSpLocks/>
          </p:cNvCxnSpPr>
          <p:nvPr/>
        </p:nvCxnSpPr>
        <p:spPr>
          <a:xfrm>
            <a:off x="6112066" y="1938762"/>
            <a:ext cx="7812" cy="714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C651DD2B-5AC7-4DBD-91DD-5B828BAD9C7A}"/>
              </a:ext>
            </a:extLst>
          </p:cNvPr>
          <p:cNvSpPr txBox="1"/>
          <p:nvPr/>
        </p:nvSpPr>
        <p:spPr>
          <a:xfrm>
            <a:off x="208839" y="3088193"/>
            <a:ext cx="5911039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Se segnalazione a MMG-PLS/ Dipartimento di Prevenzione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Se </a:t>
            </a:r>
            <a:r>
              <a:rPr lang="it-IT" u="sng" dirty="0"/>
              <a:t>MMG-PLS</a:t>
            </a:r>
            <a:r>
              <a:rPr lang="it-IT" dirty="0" smtClean="0"/>
              <a:t>:</a:t>
            </a:r>
            <a:r>
              <a:rPr lang="it-IT" dirty="0" smtClean="0"/>
              <a:t> </a:t>
            </a:r>
            <a:r>
              <a:rPr lang="it-IT" dirty="0"/>
              <a:t>invita a segnalare la comparsa di sintomi respiratori e </a:t>
            </a:r>
            <a:r>
              <a:rPr lang="it-IT" dirty="0" smtClean="0"/>
              <a:t>invia la scheda di triage al </a:t>
            </a:r>
            <a:r>
              <a:rPr lang="it-IT" dirty="0"/>
              <a:t>Dipartimento di Prevenzione </a:t>
            </a:r>
            <a:r>
              <a:rPr lang="it-IT" dirty="0" smtClean="0"/>
              <a:t>che attiva isolamento </a:t>
            </a:r>
            <a:r>
              <a:rPr lang="it-IT" dirty="0"/>
              <a:t>domiciliare e la </a:t>
            </a:r>
            <a:r>
              <a:rPr lang="it-IT" dirty="0" smtClean="0"/>
              <a:t>sorveglianza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 smtClean="0"/>
              <a:t>Dipartimento di Prevenzione</a:t>
            </a:r>
            <a:r>
              <a:rPr lang="it-IT" dirty="0" smtClean="0"/>
              <a:t>: avvia il percorso per l’isolamento domiciliare e la </a:t>
            </a:r>
            <a:r>
              <a:rPr lang="it-IT" b="1" dirty="0" smtClean="0"/>
              <a:t>sorveglianza</a:t>
            </a:r>
            <a:endParaRPr lang="it-IT" b="1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EFB479FA-2F27-4389-9E4D-05BD1A633741}"/>
              </a:ext>
            </a:extLst>
          </p:cNvPr>
          <p:cNvSpPr txBox="1"/>
          <p:nvPr/>
        </p:nvSpPr>
        <p:spPr>
          <a:xfrm>
            <a:off x="6217164" y="3098826"/>
            <a:ext cx="5765998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Se </a:t>
            </a:r>
            <a:r>
              <a:rPr lang="it-IT" dirty="0" err="1"/>
              <a:t>autosegnalazione</a:t>
            </a:r>
            <a:endParaRPr lang="it-IT" dirty="0"/>
          </a:p>
          <a:p>
            <a:pPr algn="ctr"/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/>
              <a:t>Dipartimento di Prevenzione </a:t>
            </a:r>
            <a:r>
              <a:rPr lang="it-IT" dirty="0"/>
              <a:t>quotidianamente verifica le schede e contatta per: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b="1" dirty="0"/>
              <a:t>isolamento domiciliare</a:t>
            </a:r>
            <a:r>
              <a:rPr lang="it-IT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b="1" dirty="0"/>
              <a:t>Sorveglianza </a:t>
            </a:r>
            <a:r>
              <a:rPr lang="it-IT" dirty="0"/>
              <a:t>con indicazione a segnalare la comparsa di sintomi respiratori</a:t>
            </a:r>
            <a:endParaRPr lang="it-IT" b="1" dirty="0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xmlns="" id="{9B0E50DE-9660-44ED-80B7-C68C54217618}"/>
              </a:ext>
            </a:extLst>
          </p:cNvPr>
          <p:cNvCxnSpPr/>
          <p:nvPr/>
        </p:nvCxnSpPr>
        <p:spPr>
          <a:xfrm>
            <a:off x="2504661" y="2653757"/>
            <a:ext cx="78817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2 2">
            <a:extLst>
              <a:ext uri="{FF2B5EF4-FFF2-40B4-BE49-F238E27FC236}">
                <a16:creationId xmlns:a16="http://schemas.microsoft.com/office/drawing/2014/main" xmlns="" id="{E9F365D4-3DBB-40BE-96B8-4E19A6F24D4A}"/>
              </a:ext>
            </a:extLst>
          </p:cNvPr>
          <p:cNvCxnSpPr/>
          <p:nvPr/>
        </p:nvCxnSpPr>
        <p:spPr>
          <a:xfrm>
            <a:off x="2506742" y="2645207"/>
            <a:ext cx="0" cy="411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xmlns="" id="{0CF86BB2-F65D-4930-B183-328B00082089}"/>
              </a:ext>
            </a:extLst>
          </p:cNvPr>
          <p:cNvCxnSpPr/>
          <p:nvPr/>
        </p:nvCxnSpPr>
        <p:spPr>
          <a:xfrm>
            <a:off x="10389039" y="2659382"/>
            <a:ext cx="0" cy="411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0173903F-37E1-4512-962B-8FC78764D80D}"/>
              </a:ext>
            </a:extLst>
          </p:cNvPr>
          <p:cNvSpPr/>
          <p:nvPr/>
        </p:nvSpPr>
        <p:spPr>
          <a:xfrm>
            <a:off x="208840" y="3056294"/>
            <a:ext cx="5766613" cy="26172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xmlns="" id="{84D8F457-2C9A-4BDE-BC98-1061ACB44AAD}"/>
              </a:ext>
            </a:extLst>
          </p:cNvPr>
          <p:cNvSpPr/>
          <p:nvPr/>
        </p:nvSpPr>
        <p:spPr>
          <a:xfrm>
            <a:off x="6262327" y="3070468"/>
            <a:ext cx="5766613" cy="2603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40FF8610-5103-4BF1-895F-72BC8E387581}"/>
              </a:ext>
            </a:extLst>
          </p:cNvPr>
          <p:cNvSpPr txBox="1"/>
          <p:nvPr/>
        </p:nvSpPr>
        <p:spPr>
          <a:xfrm>
            <a:off x="8219661" y="407894"/>
            <a:ext cx="36728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 smtClean="0"/>
              <a:t>*Zona </a:t>
            </a:r>
            <a:r>
              <a:rPr lang="it-IT" sz="1100" b="1" dirty="0"/>
              <a:t>Rossa</a:t>
            </a:r>
          </a:p>
          <a:p>
            <a:r>
              <a:rPr lang="it-IT" sz="1100" b="1" dirty="0"/>
              <a:t>Cina, Corea del </a:t>
            </a:r>
            <a:r>
              <a:rPr lang="it-IT" sz="1100" b="1" dirty="0" smtClean="0"/>
              <a:t>Sud, Iran, Hong Kong, Giappone, Singapore</a:t>
            </a:r>
            <a:endParaRPr lang="it-IT" sz="1100" b="1" dirty="0"/>
          </a:p>
          <a:p>
            <a:r>
              <a:rPr lang="it-IT" sz="1100" b="1" dirty="0"/>
              <a:t>Lombardia: Bertonico, </a:t>
            </a:r>
            <a:r>
              <a:rPr lang="it-IT" sz="1100" b="1" dirty="0" smtClean="0"/>
              <a:t>Casalpusterlengo</a:t>
            </a:r>
            <a:r>
              <a:rPr lang="it-IT" sz="1100" b="1" dirty="0"/>
              <a:t>, </a:t>
            </a:r>
            <a:r>
              <a:rPr lang="it-IT" sz="1100" b="1" dirty="0" err="1"/>
              <a:t>Castelgerundo</a:t>
            </a:r>
            <a:r>
              <a:rPr lang="it-IT" sz="1100" b="1" dirty="0"/>
              <a:t>, Castiglione D’Adda, Codogno, Fombio, Maleo, San Fiorano, Somaglia, Terranova de’ Passerini.</a:t>
            </a:r>
          </a:p>
          <a:p>
            <a:r>
              <a:rPr lang="it-IT" sz="1100" b="1" dirty="0"/>
              <a:t>Veneto: Vo’ Euganeo</a:t>
            </a:r>
          </a:p>
        </p:txBody>
      </p:sp>
    </p:spTree>
    <p:extLst>
      <p:ext uri="{BB962C8B-B14F-4D97-AF65-F5344CB8AC3E}">
        <p14:creationId xmlns:p14="http://schemas.microsoft.com/office/powerpoint/2010/main" val="373270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e 14">
            <a:extLst>
              <a:ext uri="{FF2B5EF4-FFF2-40B4-BE49-F238E27FC236}">
                <a16:creationId xmlns:a16="http://schemas.microsoft.com/office/drawing/2014/main" xmlns="" id="{C075E7FC-9CB6-4408-987F-5CCC578A8633}"/>
              </a:ext>
            </a:extLst>
          </p:cNvPr>
          <p:cNvSpPr/>
          <p:nvPr/>
        </p:nvSpPr>
        <p:spPr>
          <a:xfrm>
            <a:off x="7990285" y="4651527"/>
            <a:ext cx="3818998" cy="154064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721D0F9C-192B-4147-9E7D-7F2C562EC16F}"/>
              </a:ext>
            </a:extLst>
          </p:cNvPr>
          <p:cNvSpPr txBox="1"/>
          <p:nvPr/>
        </p:nvSpPr>
        <p:spPr>
          <a:xfrm>
            <a:off x="1078116" y="82193"/>
            <a:ext cx="10027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Flow chart n. 3  </a:t>
            </a:r>
          </a:p>
          <a:p>
            <a:pPr algn="ctr"/>
            <a:endParaRPr lang="it-IT" sz="1600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6DD7AB2D-4A8D-4FC6-A990-5415A5C13F9A}"/>
              </a:ext>
            </a:extLst>
          </p:cNvPr>
          <p:cNvSpPr txBox="1"/>
          <p:nvPr/>
        </p:nvSpPr>
        <p:spPr>
          <a:xfrm>
            <a:off x="4373220" y="607963"/>
            <a:ext cx="3455505" cy="830997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Paziente sintomatico</a:t>
            </a:r>
          </a:p>
          <a:p>
            <a:pPr algn="ctr"/>
            <a:r>
              <a:rPr lang="it-IT" sz="1600" b="1" dirty="0"/>
              <a:t>Proveniente da </a:t>
            </a:r>
            <a:r>
              <a:rPr lang="it-IT" sz="1600" b="1" dirty="0" smtClean="0"/>
              <a:t>regioni/province </a:t>
            </a:r>
            <a:r>
              <a:rPr lang="it-IT" sz="1600" b="1" dirty="0"/>
              <a:t>con focolaio*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xmlns="" id="{546D3302-6864-4496-8BDF-75F21E449914}"/>
              </a:ext>
            </a:extLst>
          </p:cNvPr>
          <p:cNvCxnSpPr>
            <a:cxnSpLocks/>
          </p:cNvCxnSpPr>
          <p:nvPr/>
        </p:nvCxnSpPr>
        <p:spPr>
          <a:xfrm flipH="1">
            <a:off x="6102859" y="1438960"/>
            <a:ext cx="11561" cy="427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899BF6D6-0894-48C6-9863-ECA5D69ADC8C}"/>
              </a:ext>
            </a:extLst>
          </p:cNvPr>
          <p:cNvSpPr txBox="1"/>
          <p:nvPr/>
        </p:nvSpPr>
        <p:spPr>
          <a:xfrm>
            <a:off x="705684" y="1866025"/>
            <a:ext cx="1085252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Triage telefonico a cura di:</a:t>
            </a:r>
          </a:p>
          <a:p>
            <a:pPr algn="ctr"/>
            <a:r>
              <a:rPr lang="it-IT" sz="1600" dirty="0"/>
              <a:t>MMG-PLS per residenti in Puglia/ Continuità assistenziale/SCAP/118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xmlns="" id="{4BCA16C7-153B-4E38-809E-02BB4BD7F0A3}"/>
              </a:ext>
            </a:extLst>
          </p:cNvPr>
          <p:cNvSpPr txBox="1"/>
          <p:nvPr/>
        </p:nvSpPr>
        <p:spPr>
          <a:xfrm>
            <a:off x="876960" y="3725996"/>
            <a:ext cx="3289850" cy="338554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/>
              <a:t>Sì</a:t>
            </a:r>
          </a:p>
        </p:txBody>
      </p:sp>
      <p:sp>
        <p:nvSpPr>
          <p:cNvPr id="35" name="Rombo 34">
            <a:extLst>
              <a:ext uri="{FF2B5EF4-FFF2-40B4-BE49-F238E27FC236}">
                <a16:creationId xmlns:a16="http://schemas.microsoft.com/office/drawing/2014/main" xmlns="" id="{B64C544B-F7DD-40C2-A89C-C1AB10968350}"/>
              </a:ext>
            </a:extLst>
          </p:cNvPr>
          <p:cNvSpPr/>
          <p:nvPr/>
        </p:nvSpPr>
        <p:spPr>
          <a:xfrm>
            <a:off x="4030899" y="2942663"/>
            <a:ext cx="4139988" cy="9939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xmlns="" id="{7C7F61E0-7341-405E-BD57-F0BA0018B71C}"/>
              </a:ext>
            </a:extLst>
          </p:cNvPr>
          <p:cNvSpPr txBox="1"/>
          <p:nvPr/>
        </p:nvSpPr>
        <p:spPr>
          <a:xfrm>
            <a:off x="4961705" y="3150176"/>
            <a:ext cx="2290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 sintomi richiedono ricovero?</a:t>
            </a:r>
          </a:p>
        </p:txBody>
      </p: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xmlns="" id="{DE5B2A35-EBCE-48A6-9319-2F208A0D1EFD}"/>
              </a:ext>
            </a:extLst>
          </p:cNvPr>
          <p:cNvCxnSpPr>
            <a:cxnSpLocks/>
            <a:endCxn id="31" idx="3"/>
          </p:cNvCxnSpPr>
          <p:nvPr/>
        </p:nvCxnSpPr>
        <p:spPr>
          <a:xfrm flipH="1">
            <a:off x="4166810" y="3615061"/>
            <a:ext cx="762996" cy="280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xmlns="" id="{E6D237D8-590D-4223-8F69-6D0F5B7B2FA8}"/>
              </a:ext>
            </a:extLst>
          </p:cNvPr>
          <p:cNvCxnSpPr>
            <a:cxnSpLocks/>
          </p:cNvCxnSpPr>
          <p:nvPr/>
        </p:nvCxnSpPr>
        <p:spPr>
          <a:xfrm>
            <a:off x="6987209" y="3657593"/>
            <a:ext cx="1355025" cy="298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e 40">
            <a:extLst>
              <a:ext uri="{FF2B5EF4-FFF2-40B4-BE49-F238E27FC236}">
                <a16:creationId xmlns:a16="http://schemas.microsoft.com/office/drawing/2014/main" xmlns="" id="{93A32623-3D94-4500-826D-454F177002BE}"/>
              </a:ext>
            </a:extLst>
          </p:cNvPr>
          <p:cNvSpPr/>
          <p:nvPr/>
        </p:nvSpPr>
        <p:spPr>
          <a:xfrm>
            <a:off x="778038" y="5570785"/>
            <a:ext cx="3487694" cy="11070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xmlns="" id="{C1047621-D15E-441B-9129-1A2A078F309D}"/>
              </a:ext>
            </a:extLst>
          </p:cNvPr>
          <p:cNvSpPr txBox="1"/>
          <p:nvPr/>
        </p:nvSpPr>
        <p:spPr>
          <a:xfrm>
            <a:off x="1008543" y="5740062"/>
            <a:ext cx="302668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118 con ambulanza ASL dedicata porta alla UO di Malattie Infettive più vicina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xmlns="" id="{40F10FEB-9D34-44F1-8D8E-0EAA7B3DBDB9}"/>
              </a:ext>
            </a:extLst>
          </p:cNvPr>
          <p:cNvSpPr txBox="1"/>
          <p:nvPr/>
        </p:nvSpPr>
        <p:spPr>
          <a:xfrm>
            <a:off x="299492" y="397340"/>
            <a:ext cx="387494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100" dirty="0"/>
              <a:t>*</a:t>
            </a:r>
            <a:r>
              <a:rPr lang="it-IT" sz="1100" u="sng" dirty="0"/>
              <a:t>Sintomatico</a:t>
            </a:r>
            <a:r>
              <a:rPr lang="it-IT" sz="1100" dirty="0"/>
              <a:t>: infezione respiratoria acuta (insorgenza improvvisa di almeno uno tra febbre, tosse, dispnea)</a:t>
            </a:r>
          </a:p>
          <a:p>
            <a:r>
              <a:rPr lang="it-IT" sz="1100" u="sng" dirty="0"/>
              <a:t>§Contatto stretto</a:t>
            </a:r>
            <a:r>
              <a:rPr lang="it-IT" sz="1100" dirty="0"/>
              <a:t>: </a:t>
            </a:r>
            <a:r>
              <a:rPr lang="it-IT" sz="1100" dirty="0" smtClean="0"/>
              <a:t>convivente, contatto fisico diretto, operatore </a:t>
            </a:r>
            <a:r>
              <a:rPr lang="it-IT" sz="1100" dirty="0"/>
              <a:t>sanitario, laboratorista</a:t>
            </a:r>
            <a:r>
              <a:rPr lang="it-IT" sz="1100" dirty="0" smtClean="0"/>
              <a:t>, </a:t>
            </a:r>
            <a:r>
              <a:rPr lang="it-IT" sz="1100" dirty="0"/>
              <a:t>viaggio in aereo (stessa fila±2, equipaggio, compagni di viaggio)</a:t>
            </a:r>
          </a:p>
          <a:p>
            <a:r>
              <a:rPr lang="it-IT" sz="1100" b="1" dirty="0"/>
              <a:t>^</a:t>
            </a:r>
            <a:r>
              <a:rPr lang="it-IT" sz="1100" u="sng" dirty="0"/>
              <a:t>Caso probabile</a:t>
            </a:r>
            <a:r>
              <a:rPr lang="it-IT" sz="1100" dirty="0"/>
              <a:t>: caso sospetto con risultato di laboratorio dubbio per SARS-CoV-2 o positivo a test pan-coronavirus</a:t>
            </a:r>
          </a:p>
          <a:p>
            <a:endParaRPr lang="it-IT" sz="1100" dirty="0"/>
          </a:p>
          <a:p>
            <a:r>
              <a:rPr lang="it-IT" sz="1100" dirty="0"/>
              <a:t> 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xmlns="" id="{5BDC2E05-5084-48BF-B3A4-DC6EE6A6D5BC}"/>
              </a:ext>
            </a:extLst>
          </p:cNvPr>
          <p:cNvSpPr txBox="1"/>
          <p:nvPr/>
        </p:nvSpPr>
        <p:spPr>
          <a:xfrm>
            <a:off x="8219661" y="850328"/>
            <a:ext cx="36728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/>
              <a:t>Regioni con </a:t>
            </a:r>
            <a:r>
              <a:rPr lang="it-IT" sz="1100" b="1" dirty="0" smtClean="0"/>
              <a:t>focolai: </a:t>
            </a:r>
            <a:r>
              <a:rPr lang="it-IT" sz="1100" b="1" dirty="0"/>
              <a:t>Lombardia, Veneto, Emilia </a:t>
            </a:r>
            <a:r>
              <a:rPr lang="it-IT" sz="1100" b="1" dirty="0" smtClean="0"/>
              <a:t>Romagna</a:t>
            </a:r>
          </a:p>
          <a:p>
            <a:r>
              <a:rPr lang="it-IT" sz="1100" b="1" dirty="0" smtClean="0"/>
              <a:t>Province: Pesaro e Urbino, Savona</a:t>
            </a:r>
            <a:endParaRPr lang="it-IT" sz="1100" b="1" dirty="0"/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xmlns="" id="{E5617C73-1D4C-4729-8BF3-4F8383122085}"/>
              </a:ext>
            </a:extLst>
          </p:cNvPr>
          <p:cNvCxnSpPr>
            <a:cxnSpLocks/>
          </p:cNvCxnSpPr>
          <p:nvPr/>
        </p:nvCxnSpPr>
        <p:spPr>
          <a:xfrm flipH="1">
            <a:off x="6089412" y="2464247"/>
            <a:ext cx="13447" cy="449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140BA19F-19BE-4615-AFF0-DCF78D4FE32F}"/>
              </a:ext>
            </a:extLst>
          </p:cNvPr>
          <p:cNvSpPr txBox="1"/>
          <p:nvPr/>
        </p:nvSpPr>
        <p:spPr>
          <a:xfrm>
            <a:off x="8393246" y="3735671"/>
            <a:ext cx="3026685" cy="338554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i="1" dirty="0"/>
              <a:t>No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xmlns="" id="{9A8ECF07-0DC6-4F82-BC34-68E563BE1B9E}"/>
              </a:ext>
            </a:extLst>
          </p:cNvPr>
          <p:cNvSpPr txBox="1"/>
          <p:nvPr/>
        </p:nvSpPr>
        <p:spPr>
          <a:xfrm>
            <a:off x="8393246" y="5063683"/>
            <a:ext cx="358871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5725" lvl="1"/>
            <a:r>
              <a:rPr lang="it-IT" sz="1600" dirty="0"/>
              <a:t>Chi esegue triage prescrive cure domiciliari e notifica la scheda al </a:t>
            </a:r>
            <a:r>
              <a:rPr lang="it-IT" sz="1600" dirty="0" smtClean="0"/>
              <a:t>Dipartimento di </a:t>
            </a:r>
            <a:r>
              <a:rPr lang="it-IT" sz="1600" dirty="0" smtClean="0"/>
              <a:t>Prevenzione</a:t>
            </a:r>
            <a:endParaRPr lang="it-IT" sz="1600" dirty="0"/>
          </a:p>
        </p:txBody>
      </p: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xmlns="" id="{77614F82-EC43-415F-B49F-17B3F13BC127}"/>
              </a:ext>
            </a:extLst>
          </p:cNvPr>
          <p:cNvCxnSpPr>
            <a:cxnSpLocks/>
          </p:cNvCxnSpPr>
          <p:nvPr/>
        </p:nvCxnSpPr>
        <p:spPr>
          <a:xfrm>
            <a:off x="9787490" y="4068091"/>
            <a:ext cx="0" cy="528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xmlns="" id="{5AF75D31-6C0F-4C7F-BA30-B8E75012A002}"/>
              </a:ext>
            </a:extLst>
          </p:cNvPr>
          <p:cNvSpPr txBox="1"/>
          <p:nvPr/>
        </p:nvSpPr>
        <p:spPr>
          <a:xfrm>
            <a:off x="1001739" y="4328417"/>
            <a:ext cx="302668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Chi esegue triage contatta 118</a:t>
            </a:r>
          </a:p>
          <a:p>
            <a:r>
              <a:rPr lang="it-IT" sz="1600" dirty="0"/>
              <a:t>e notifica la scheda di triage al Dipartimento di Prevenzione</a:t>
            </a:r>
          </a:p>
        </p:txBody>
      </p: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xmlns="" id="{127D1E00-2596-4015-90FA-C14536C789B6}"/>
              </a:ext>
            </a:extLst>
          </p:cNvPr>
          <p:cNvCxnSpPr>
            <a:cxnSpLocks/>
            <a:stCxn id="32" idx="2"/>
            <a:endCxn id="41" idx="0"/>
          </p:cNvCxnSpPr>
          <p:nvPr/>
        </p:nvCxnSpPr>
        <p:spPr>
          <a:xfrm>
            <a:off x="2515081" y="5159414"/>
            <a:ext cx="6804" cy="411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xmlns="" id="{A4534643-8D7C-4A24-A27C-B9A91A46EE46}"/>
              </a:ext>
            </a:extLst>
          </p:cNvPr>
          <p:cNvCxnSpPr>
            <a:stCxn id="31" idx="2"/>
            <a:endCxn id="32" idx="0"/>
          </p:cNvCxnSpPr>
          <p:nvPr/>
        </p:nvCxnSpPr>
        <p:spPr>
          <a:xfrm flipH="1">
            <a:off x="2515081" y="4064550"/>
            <a:ext cx="6804" cy="263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5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721D0F9C-192B-4147-9E7D-7F2C562EC16F}"/>
              </a:ext>
            </a:extLst>
          </p:cNvPr>
          <p:cNvSpPr txBox="1"/>
          <p:nvPr/>
        </p:nvSpPr>
        <p:spPr>
          <a:xfrm>
            <a:off x="1078116" y="82193"/>
            <a:ext cx="10027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Flow chart n. 4  </a:t>
            </a:r>
          </a:p>
          <a:p>
            <a:pPr algn="ctr"/>
            <a:endParaRPr lang="it-IT" sz="1600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6DD7AB2D-4A8D-4FC6-A990-5415A5C13F9A}"/>
              </a:ext>
            </a:extLst>
          </p:cNvPr>
          <p:cNvSpPr txBox="1"/>
          <p:nvPr/>
        </p:nvSpPr>
        <p:spPr>
          <a:xfrm>
            <a:off x="4126170" y="652934"/>
            <a:ext cx="4011546" cy="584775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Paziente asintomatico</a:t>
            </a:r>
          </a:p>
          <a:p>
            <a:pPr algn="ctr"/>
            <a:r>
              <a:rPr lang="it-IT" sz="1600" b="1" dirty="0"/>
              <a:t>Proveniente da </a:t>
            </a:r>
            <a:r>
              <a:rPr lang="it-IT" sz="1600" b="1" dirty="0" smtClean="0"/>
              <a:t>regioni/province </a:t>
            </a:r>
            <a:r>
              <a:rPr lang="it-IT" sz="1600" b="1" dirty="0"/>
              <a:t>con focolaio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xmlns="" id="{546D3302-6864-4496-8BDF-75F21E449914}"/>
              </a:ext>
            </a:extLst>
          </p:cNvPr>
          <p:cNvCxnSpPr>
            <a:cxnSpLocks/>
          </p:cNvCxnSpPr>
          <p:nvPr/>
        </p:nvCxnSpPr>
        <p:spPr>
          <a:xfrm>
            <a:off x="6102435" y="1294275"/>
            <a:ext cx="8243" cy="359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xmlns="" id="{E4A9B69F-3A20-4DD3-BC21-41E82B541152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6131943" y="2270041"/>
            <a:ext cx="1" cy="381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746BEFC9-4852-4C99-92D3-CBC7A6CBC63A}"/>
              </a:ext>
            </a:extLst>
          </p:cNvPr>
          <p:cNvSpPr txBox="1"/>
          <p:nvPr/>
        </p:nvSpPr>
        <p:spPr>
          <a:xfrm>
            <a:off x="169083" y="3143161"/>
            <a:ext cx="5911039" cy="39549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Se segnalazione a MMG-PLS/ Dipartimento di Prevenzione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dirty="0"/>
              <a:t>Operatore: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Fornisce raccomandazioni </a:t>
            </a:r>
            <a:r>
              <a:rPr lang="it-IT" dirty="0"/>
              <a:t>Ministero Salute:</a:t>
            </a:r>
          </a:p>
          <a:p>
            <a:r>
              <a:rPr lang="it-IT" sz="1100" dirty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Lavati spesso le mani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Evita  il contatto ravvicinato con persone che soffrono di infezioni respiratorie acute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Non toccarti occhi, naso e bocca con le mani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Copri bocca e naso se starnutisci o tossisci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Non prendere farmaci antivirali né antibiotici, a meno che non siano prescritti dal medico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 Pulisci le superfici con disinfettanti a base di cloro o alcol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Usa la mascherina solo se sospetti di essere malato o se assisti persone malate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In caso di dubbi non recarti al pronto soccorso: chiama il tuo medico di base e se pensi di essere stato contagiato chiama il 118.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I prodotti MADE IN CHINA e i pacchi ricevuti dalla Cina non sono pericolosi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Gli animali da compagnia non diffondono il nuovo coronavirus </a:t>
            </a:r>
            <a:endParaRPr lang="it-IT" sz="1100" dirty="0" smtClean="0"/>
          </a:p>
          <a:p>
            <a:pPr marL="228600" indent="-228600">
              <a:buFont typeface="+mj-lt"/>
              <a:buAutoNum type="arabicPeriod"/>
            </a:pPr>
            <a:endParaRPr lang="it-IT" sz="1100" dirty="0"/>
          </a:p>
          <a:p>
            <a:pPr marL="285750" indent="-285750">
              <a:buFont typeface="Arial" charset="0"/>
              <a:buChar char="•"/>
            </a:pPr>
            <a:r>
              <a:rPr lang="it-IT" dirty="0" smtClean="0"/>
              <a:t>Invita a segnalare l’eventuale comparsa di sintomi al proprio medico</a:t>
            </a:r>
            <a:endParaRPr lang="it-IT" dirty="0"/>
          </a:p>
          <a:p>
            <a:endParaRPr lang="it-IT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8AB65433-ECDC-48C8-80D9-54A87E0E11B7}"/>
              </a:ext>
            </a:extLst>
          </p:cNvPr>
          <p:cNvSpPr txBox="1"/>
          <p:nvPr/>
        </p:nvSpPr>
        <p:spPr>
          <a:xfrm>
            <a:off x="6221327" y="3052824"/>
            <a:ext cx="5911039" cy="36779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Se </a:t>
            </a:r>
            <a:r>
              <a:rPr lang="it-IT" dirty="0" err="1"/>
              <a:t>autosegnalazione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Raccomandazioni su </a:t>
            </a:r>
            <a:r>
              <a:rPr lang="it-IT" dirty="0" err="1"/>
              <a:t>form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Lavati spesso le mani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Evita  il contatto ravvicinato con persone che soffrono di infezioni respiratorie acute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Non toccarti occhi, naso e bocca con le mani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Copri bocca e naso se starnutisci o tossisci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Non prendere farmaci antivirali né antibiotici, a meno che non siano prescritti dal medico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 smtClean="0"/>
              <a:t>Pulisci </a:t>
            </a:r>
            <a:r>
              <a:rPr lang="it-IT" sz="1100" dirty="0"/>
              <a:t>le superfici con disinfettanti a base di cloro o alcol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Usa la mascherina solo se sospetti di essere malato o se assisti persone malate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In caso di dubbi non recarti al pronto soccorso: chiama il tuo medico di base e se pensi di essere stato contagiato chiama il 118.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I prodotti MADE IN CHINA e i pacchi ricevuti dalla Cina non sono pericolosi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dirty="0"/>
              <a:t>Gli animali da compagnia non diffondono il nuovo coronavirus </a:t>
            </a:r>
          </a:p>
          <a:p>
            <a:pPr marL="228600" indent="-228600">
              <a:buFont typeface="+mj-lt"/>
              <a:buAutoNum type="arabicPeriod"/>
            </a:pPr>
            <a:endParaRPr lang="it-IT" sz="1100" dirty="0"/>
          </a:p>
          <a:p>
            <a:endParaRPr lang="it-IT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Invito </a:t>
            </a:r>
            <a:r>
              <a:rPr lang="it-IT" dirty="0"/>
              <a:t>a segnalare l’eventuale comparsa di </a:t>
            </a:r>
            <a:r>
              <a:rPr lang="it-IT" dirty="0" smtClean="0"/>
              <a:t>sintomi al proprio medico</a:t>
            </a:r>
            <a:endParaRPr lang="it-IT" dirty="0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xmlns="" id="{617291E9-117A-44A8-B2EA-500AC2AA56BB}"/>
              </a:ext>
            </a:extLst>
          </p:cNvPr>
          <p:cNvCxnSpPr/>
          <p:nvPr/>
        </p:nvCxnSpPr>
        <p:spPr>
          <a:xfrm>
            <a:off x="2464905" y="2653757"/>
            <a:ext cx="78817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xmlns="" id="{81C31DE7-EEF1-4A02-9438-A95F6F553169}"/>
              </a:ext>
            </a:extLst>
          </p:cNvPr>
          <p:cNvCxnSpPr>
            <a:cxnSpLocks/>
          </p:cNvCxnSpPr>
          <p:nvPr/>
        </p:nvCxnSpPr>
        <p:spPr>
          <a:xfrm>
            <a:off x="2459801" y="2653757"/>
            <a:ext cx="0" cy="381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xmlns="" id="{FF23F250-C629-4407-BEEA-62D2502F31FC}"/>
              </a:ext>
            </a:extLst>
          </p:cNvPr>
          <p:cNvCxnSpPr/>
          <p:nvPr/>
        </p:nvCxnSpPr>
        <p:spPr>
          <a:xfrm>
            <a:off x="10345112" y="2653757"/>
            <a:ext cx="0" cy="411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DF4E1B54-4A55-48AD-9AC1-3EE5D29E7379}"/>
              </a:ext>
            </a:extLst>
          </p:cNvPr>
          <p:cNvSpPr txBox="1"/>
          <p:nvPr/>
        </p:nvSpPr>
        <p:spPr>
          <a:xfrm>
            <a:off x="8219661" y="850328"/>
            <a:ext cx="36728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/>
              <a:t>Regioni con </a:t>
            </a:r>
            <a:r>
              <a:rPr lang="it-IT" sz="1100" b="1" dirty="0" smtClean="0"/>
              <a:t>focolai: </a:t>
            </a:r>
            <a:r>
              <a:rPr lang="it-IT" sz="1100" b="1" dirty="0"/>
              <a:t>Lombardia, Veneto, Emilia </a:t>
            </a:r>
            <a:r>
              <a:rPr lang="it-IT" sz="1100" b="1" dirty="0" smtClean="0"/>
              <a:t>Romagna</a:t>
            </a:r>
          </a:p>
          <a:p>
            <a:r>
              <a:rPr lang="it-IT" sz="1100" b="1" dirty="0"/>
              <a:t>Province: Pesaro e Urbino, </a:t>
            </a:r>
            <a:r>
              <a:rPr lang="it-IT" sz="1100" b="1" dirty="0" smtClean="0"/>
              <a:t>Savona</a:t>
            </a:r>
            <a:endParaRPr lang="it-IT" sz="1100" b="1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E479AB46-7F65-445F-AD26-03D2961C151C}"/>
              </a:ext>
            </a:extLst>
          </p:cNvPr>
          <p:cNvSpPr txBox="1"/>
          <p:nvPr/>
        </p:nvSpPr>
        <p:spPr>
          <a:xfrm>
            <a:off x="705684" y="1685266"/>
            <a:ext cx="1085252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Segnalazione/</a:t>
            </a:r>
            <a:r>
              <a:rPr lang="it-IT" sz="1600" dirty="0" err="1"/>
              <a:t>Autosegnalazione</a:t>
            </a:r>
            <a:endParaRPr lang="it-IT" sz="1600" dirty="0"/>
          </a:p>
          <a:p>
            <a:pPr algn="ctr"/>
            <a:r>
              <a:rPr lang="it-IT" sz="1600" dirty="0"/>
              <a:t>MMG-PLS per residenti in Puglia /Dipartimento di Prevenzione per non residenti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xmlns="" id="{37AFEB6B-1C2E-470A-B3BB-B22227A015DF}"/>
              </a:ext>
            </a:extLst>
          </p:cNvPr>
          <p:cNvSpPr/>
          <p:nvPr/>
        </p:nvSpPr>
        <p:spPr>
          <a:xfrm>
            <a:off x="208840" y="3056294"/>
            <a:ext cx="5766613" cy="37643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xmlns="" id="{D20DBF2C-C916-4428-9B31-ED4187C4729F}"/>
              </a:ext>
            </a:extLst>
          </p:cNvPr>
          <p:cNvSpPr/>
          <p:nvPr/>
        </p:nvSpPr>
        <p:spPr>
          <a:xfrm>
            <a:off x="6209164" y="3059836"/>
            <a:ext cx="5766613" cy="37643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68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F172C6A0-8F10-4BB3-AC63-A69AF9D6CAE7}"/>
              </a:ext>
            </a:extLst>
          </p:cNvPr>
          <p:cNvSpPr txBox="1"/>
          <p:nvPr/>
        </p:nvSpPr>
        <p:spPr>
          <a:xfrm>
            <a:off x="1078116" y="62314"/>
            <a:ext cx="10027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Flow chart n. 5 – 118</a:t>
            </a:r>
          </a:p>
          <a:p>
            <a:pPr algn="ctr"/>
            <a:endParaRPr lang="it-IT" sz="1600" b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78123577-7A49-460C-9817-145F80EF725A}"/>
              </a:ext>
            </a:extLst>
          </p:cNvPr>
          <p:cNvSpPr txBox="1"/>
          <p:nvPr/>
        </p:nvSpPr>
        <p:spPr>
          <a:xfrm>
            <a:off x="4467002" y="393062"/>
            <a:ext cx="3663411" cy="830997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Paziente sintomatico </a:t>
            </a:r>
            <a:r>
              <a:rPr lang="it-IT" sz="1600" b="1" dirty="0" smtClean="0"/>
              <a:t>proveniente da regioni/province </a:t>
            </a:r>
            <a:r>
              <a:rPr lang="it-IT" sz="1600" b="1" dirty="0"/>
              <a:t>con focolaio e/o </a:t>
            </a:r>
            <a:r>
              <a:rPr lang="it-IT" sz="1600" b="1" dirty="0" smtClean="0"/>
              <a:t>proveniente o transitato da zona </a:t>
            </a:r>
            <a:r>
              <a:rPr lang="it-IT" sz="1600" b="1" dirty="0"/>
              <a:t>rossa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CED980D2-AAA2-4362-80DD-4E1471DEA427}"/>
              </a:ext>
            </a:extLst>
          </p:cNvPr>
          <p:cNvSpPr txBox="1"/>
          <p:nvPr/>
        </p:nvSpPr>
        <p:spPr>
          <a:xfrm>
            <a:off x="2800440" y="1273420"/>
            <a:ext cx="1818631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Chiamata diretta del paziente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9CF2DE8F-E6AA-412B-912D-FDBCCB6C4ED7}"/>
              </a:ext>
            </a:extLst>
          </p:cNvPr>
          <p:cNvSpPr txBox="1"/>
          <p:nvPr/>
        </p:nvSpPr>
        <p:spPr>
          <a:xfrm>
            <a:off x="4879793" y="1426727"/>
            <a:ext cx="2424224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Centrale Operativa: triage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xmlns="" id="{52BFCC03-4411-4960-86BD-17F26475F51E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4619071" y="1596004"/>
            <a:ext cx="260722" cy="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mbo 15">
            <a:extLst>
              <a:ext uri="{FF2B5EF4-FFF2-40B4-BE49-F238E27FC236}">
                <a16:creationId xmlns:a16="http://schemas.microsoft.com/office/drawing/2014/main" xmlns="" id="{2FFC57FE-7841-445A-9ECD-5D2779D9AC56}"/>
              </a:ext>
            </a:extLst>
          </p:cNvPr>
          <p:cNvSpPr/>
          <p:nvPr/>
        </p:nvSpPr>
        <p:spPr>
          <a:xfrm>
            <a:off x="4404742" y="1893351"/>
            <a:ext cx="3476264" cy="9939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7498A653-68B7-4B4D-B2F6-95DC99F440EA}"/>
              </a:ext>
            </a:extLst>
          </p:cNvPr>
          <p:cNvSpPr txBox="1"/>
          <p:nvPr/>
        </p:nvSpPr>
        <p:spPr>
          <a:xfrm>
            <a:off x="4938475" y="2054996"/>
            <a:ext cx="2290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 sintomi richiedono invio ambulanza?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xmlns="" id="{F6326CAD-4F80-4BBA-9591-A5EF4042F09D}"/>
              </a:ext>
            </a:extLst>
          </p:cNvPr>
          <p:cNvCxnSpPr>
            <a:stCxn id="16" idx="1"/>
          </p:cNvCxnSpPr>
          <p:nvPr/>
        </p:nvCxnSpPr>
        <p:spPr>
          <a:xfrm flipH="1">
            <a:off x="3912781" y="2390318"/>
            <a:ext cx="491961" cy="23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xmlns="" id="{7EFF4824-AD4B-4008-B653-7D432AFA32FF}"/>
              </a:ext>
            </a:extLst>
          </p:cNvPr>
          <p:cNvSpPr txBox="1"/>
          <p:nvPr/>
        </p:nvSpPr>
        <p:spPr>
          <a:xfrm>
            <a:off x="7797544" y="2827288"/>
            <a:ext cx="5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xmlns="" id="{6893672E-1FF3-4F7B-87E8-70F144A65839}"/>
              </a:ext>
            </a:extLst>
          </p:cNvPr>
          <p:cNvSpPr txBox="1"/>
          <p:nvPr/>
        </p:nvSpPr>
        <p:spPr>
          <a:xfrm>
            <a:off x="4022554" y="2021176"/>
            <a:ext cx="5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sì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xmlns="" id="{4E157404-BF44-49D0-8EA5-CCE47444418D}"/>
              </a:ext>
            </a:extLst>
          </p:cNvPr>
          <p:cNvSpPr txBox="1"/>
          <p:nvPr/>
        </p:nvSpPr>
        <p:spPr>
          <a:xfrm>
            <a:off x="981423" y="1954556"/>
            <a:ext cx="289447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Gli operatori muniti di DPI fanno indossare al paziente la mascherina chirurgica</a:t>
            </a:r>
          </a:p>
        </p:txBody>
      </p:sp>
      <p:sp>
        <p:nvSpPr>
          <p:cNvPr id="29" name="Rombo 28">
            <a:extLst>
              <a:ext uri="{FF2B5EF4-FFF2-40B4-BE49-F238E27FC236}">
                <a16:creationId xmlns:a16="http://schemas.microsoft.com/office/drawing/2014/main" xmlns="" id="{288DDE25-B11E-429E-AEC6-A476C9FD5B59}"/>
              </a:ext>
            </a:extLst>
          </p:cNvPr>
          <p:cNvSpPr/>
          <p:nvPr/>
        </p:nvSpPr>
        <p:spPr>
          <a:xfrm>
            <a:off x="697838" y="3687685"/>
            <a:ext cx="3476264" cy="9939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xmlns="" id="{AA8D2EE1-11BE-41BB-8A04-25954CD19D95}"/>
              </a:ext>
            </a:extLst>
          </p:cNvPr>
          <p:cNvSpPr txBox="1"/>
          <p:nvPr/>
        </p:nvSpPr>
        <p:spPr>
          <a:xfrm>
            <a:off x="1199753" y="3883044"/>
            <a:ext cx="2290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 sintomi richiedono ricovero?</a:t>
            </a:r>
          </a:p>
        </p:txBody>
      </p: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xmlns="" id="{1740490A-65FE-4FBF-8B7E-C0C890611695}"/>
              </a:ext>
            </a:extLst>
          </p:cNvPr>
          <p:cNvCxnSpPr>
            <a:cxnSpLocks/>
            <a:stCxn id="29" idx="1"/>
          </p:cNvCxnSpPr>
          <p:nvPr/>
        </p:nvCxnSpPr>
        <p:spPr>
          <a:xfrm>
            <a:off x="697838" y="4184652"/>
            <a:ext cx="0" cy="692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>
            <a:extLst>
              <a:ext uri="{FF2B5EF4-FFF2-40B4-BE49-F238E27FC236}">
                <a16:creationId xmlns:a16="http://schemas.microsoft.com/office/drawing/2014/main" xmlns="" id="{2EAA57AF-75F8-420F-AC31-6A6B5422FAF1}"/>
              </a:ext>
            </a:extLst>
          </p:cNvPr>
          <p:cNvSpPr txBox="1"/>
          <p:nvPr/>
        </p:nvSpPr>
        <p:spPr>
          <a:xfrm>
            <a:off x="751002" y="4316253"/>
            <a:ext cx="765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Sì</a:t>
            </a:r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xmlns="" id="{8A6E777F-0BFE-42A9-9A19-446D4AB0E067}"/>
              </a:ext>
            </a:extLst>
          </p:cNvPr>
          <p:cNvSpPr/>
          <p:nvPr/>
        </p:nvSpPr>
        <p:spPr>
          <a:xfrm>
            <a:off x="44774" y="4876978"/>
            <a:ext cx="1928015" cy="84640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xmlns="" id="{A56AE807-5B4A-42D6-B513-D5E7BF452648}"/>
              </a:ext>
            </a:extLst>
          </p:cNvPr>
          <p:cNvSpPr txBox="1"/>
          <p:nvPr/>
        </p:nvSpPr>
        <p:spPr>
          <a:xfrm>
            <a:off x="38155" y="4997169"/>
            <a:ext cx="196076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Ricovero presso UO di Malattie Infettive</a:t>
            </a:r>
          </a:p>
        </p:txBody>
      </p:sp>
      <p:sp>
        <p:nvSpPr>
          <p:cNvPr id="40" name="Rombo 39">
            <a:extLst>
              <a:ext uri="{FF2B5EF4-FFF2-40B4-BE49-F238E27FC236}">
                <a16:creationId xmlns:a16="http://schemas.microsoft.com/office/drawing/2014/main" xmlns="" id="{371B7D4F-E8E9-4567-A540-7D3299BC6E56}"/>
              </a:ext>
            </a:extLst>
          </p:cNvPr>
          <p:cNvSpPr/>
          <p:nvPr/>
        </p:nvSpPr>
        <p:spPr>
          <a:xfrm>
            <a:off x="5735444" y="3286888"/>
            <a:ext cx="3339546" cy="923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xmlns="" id="{80A48642-2C60-43FC-8AB2-4BEBBA614494}"/>
              </a:ext>
            </a:extLst>
          </p:cNvPr>
          <p:cNvSpPr txBox="1"/>
          <p:nvPr/>
        </p:nvSpPr>
        <p:spPr>
          <a:xfrm>
            <a:off x="6255629" y="3555975"/>
            <a:ext cx="2290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Provenienza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xmlns="" id="{D6789FB1-162A-4515-92EA-7B5BD5F32A42}"/>
              </a:ext>
            </a:extLst>
          </p:cNvPr>
          <p:cNvSpPr txBox="1"/>
          <p:nvPr/>
        </p:nvSpPr>
        <p:spPr>
          <a:xfrm>
            <a:off x="4619450" y="3586934"/>
            <a:ext cx="5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xmlns="" id="{C1A25EB2-E118-4BB3-BEC1-7A11132561F5}"/>
              </a:ext>
            </a:extLst>
          </p:cNvPr>
          <p:cNvSpPr txBox="1"/>
          <p:nvPr/>
        </p:nvSpPr>
        <p:spPr>
          <a:xfrm>
            <a:off x="8153070" y="4516133"/>
            <a:ext cx="2933097" cy="3231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 smtClean="0"/>
              <a:t>Regioni/province </a:t>
            </a:r>
            <a:r>
              <a:rPr lang="it-IT" sz="1500" dirty="0"/>
              <a:t>con </a:t>
            </a:r>
            <a:r>
              <a:rPr lang="it-IT" sz="1500" dirty="0" smtClean="0"/>
              <a:t>focolai</a:t>
            </a:r>
            <a:endParaRPr lang="it-IT" sz="1500" dirty="0"/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xmlns="" id="{10E24CF4-C363-4713-90BA-79D00D7F6A01}"/>
              </a:ext>
            </a:extLst>
          </p:cNvPr>
          <p:cNvSpPr txBox="1"/>
          <p:nvPr/>
        </p:nvSpPr>
        <p:spPr>
          <a:xfrm>
            <a:off x="5016491" y="4535484"/>
            <a:ext cx="2529768" cy="3231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Z</a:t>
            </a:r>
            <a:r>
              <a:rPr lang="it-IT" sz="1500" dirty="0" smtClean="0"/>
              <a:t>ona </a:t>
            </a:r>
            <a:r>
              <a:rPr lang="it-IT" sz="1500" dirty="0"/>
              <a:t>rossa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xmlns="" id="{1128FBDB-B820-4BD3-B239-DEB098EF3E4D}"/>
              </a:ext>
            </a:extLst>
          </p:cNvPr>
          <p:cNvSpPr txBox="1"/>
          <p:nvPr/>
        </p:nvSpPr>
        <p:spPr>
          <a:xfrm>
            <a:off x="3764495" y="5016302"/>
            <a:ext cx="3684717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Operatore Centrale allerta il </a:t>
            </a:r>
            <a:r>
              <a:rPr lang="it-IT" sz="1500" dirty="0" smtClean="0"/>
              <a:t>Dipartimento </a:t>
            </a:r>
            <a:r>
              <a:rPr lang="it-IT" sz="1500" dirty="0"/>
              <a:t>Prevenzione </a:t>
            </a:r>
          </a:p>
          <a:p>
            <a:pPr algn="ctr"/>
            <a:r>
              <a:rPr lang="it-IT" sz="1500" dirty="0" smtClean="0"/>
              <a:t>(tampone</a:t>
            </a:r>
            <a:r>
              <a:rPr lang="it-IT" sz="1500" dirty="0"/>
              <a:t>, scheda segnalazione ministeriale,  invio al laboratorio di competenza)</a:t>
            </a:r>
          </a:p>
        </p:txBody>
      </p: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xmlns="" id="{DE041CDD-3604-469E-BA06-B089406FB3E0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6078071" y="4858649"/>
            <a:ext cx="203304" cy="157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sellaDiTesto 47">
            <a:extLst>
              <a:ext uri="{FF2B5EF4-FFF2-40B4-BE49-F238E27FC236}">
                <a16:creationId xmlns:a16="http://schemas.microsoft.com/office/drawing/2014/main" xmlns="" id="{61CEB893-5B39-47AA-AEFB-FCC2612E044C}"/>
              </a:ext>
            </a:extLst>
          </p:cNvPr>
          <p:cNvSpPr txBox="1"/>
          <p:nvPr/>
        </p:nvSpPr>
        <p:spPr>
          <a:xfrm>
            <a:off x="4081066" y="6218702"/>
            <a:ext cx="301912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>
                <a:solidFill>
                  <a:schemeClr val="bg1"/>
                </a:solidFill>
              </a:rPr>
              <a:t>Il paziente è inviato in Isolamento domiciliare</a:t>
            </a:r>
          </a:p>
        </p:txBody>
      </p: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xmlns="" id="{BBC485B9-802E-46CC-B671-76181449DDAB}"/>
              </a:ext>
            </a:extLst>
          </p:cNvPr>
          <p:cNvCxnSpPr>
            <a:cxnSpLocks/>
            <a:stCxn id="45" idx="2"/>
            <a:endCxn id="48" idx="0"/>
          </p:cNvCxnSpPr>
          <p:nvPr/>
        </p:nvCxnSpPr>
        <p:spPr>
          <a:xfrm flipH="1">
            <a:off x="5590627" y="6031965"/>
            <a:ext cx="16227" cy="186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e 49">
            <a:extLst>
              <a:ext uri="{FF2B5EF4-FFF2-40B4-BE49-F238E27FC236}">
                <a16:creationId xmlns:a16="http://schemas.microsoft.com/office/drawing/2014/main" xmlns="" id="{01C2A71C-EFE5-4B5F-9B32-3E4147F7852A}"/>
              </a:ext>
            </a:extLst>
          </p:cNvPr>
          <p:cNvSpPr/>
          <p:nvPr/>
        </p:nvSpPr>
        <p:spPr>
          <a:xfrm>
            <a:off x="7644815" y="5104099"/>
            <a:ext cx="4327441" cy="16686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>
              <a:solidFill>
                <a:schemeClr val="bg1"/>
              </a:solidFill>
            </a:endParaRPr>
          </a:p>
        </p:txBody>
      </p: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xmlns="" id="{1DAE67DF-CD7D-4232-89F4-4A7388BD2490}"/>
              </a:ext>
            </a:extLst>
          </p:cNvPr>
          <p:cNvCxnSpPr>
            <a:cxnSpLocks/>
            <a:endCxn id="44" idx="0"/>
          </p:cNvCxnSpPr>
          <p:nvPr/>
        </p:nvCxnSpPr>
        <p:spPr>
          <a:xfrm flipH="1">
            <a:off x="6281375" y="4063865"/>
            <a:ext cx="405147" cy="471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>
            <a:extLst>
              <a:ext uri="{FF2B5EF4-FFF2-40B4-BE49-F238E27FC236}">
                <a16:creationId xmlns:a16="http://schemas.microsoft.com/office/drawing/2014/main" xmlns="" id="{E8D64E12-E5BF-4AF3-AD00-1A48EA773915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8325567" y="3956266"/>
            <a:ext cx="1294052" cy="559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>
            <a:extLst>
              <a:ext uri="{FF2B5EF4-FFF2-40B4-BE49-F238E27FC236}">
                <a16:creationId xmlns:a16="http://schemas.microsoft.com/office/drawing/2014/main" xmlns="" id="{D68F769E-76B2-4369-83C0-4E865FF4C083}"/>
              </a:ext>
            </a:extLst>
          </p:cNvPr>
          <p:cNvCxnSpPr>
            <a:cxnSpLocks/>
            <a:stCxn id="29" idx="3"/>
            <a:endCxn id="40" idx="1"/>
          </p:cNvCxnSpPr>
          <p:nvPr/>
        </p:nvCxnSpPr>
        <p:spPr>
          <a:xfrm flipV="1">
            <a:off x="4174102" y="3748406"/>
            <a:ext cx="1561342" cy="436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e 53">
            <a:extLst>
              <a:ext uri="{FF2B5EF4-FFF2-40B4-BE49-F238E27FC236}">
                <a16:creationId xmlns:a16="http://schemas.microsoft.com/office/drawing/2014/main" xmlns="" id="{B24CAD82-4BF7-41A6-8B6D-FC441D9689CA}"/>
              </a:ext>
            </a:extLst>
          </p:cNvPr>
          <p:cNvSpPr/>
          <p:nvPr/>
        </p:nvSpPr>
        <p:spPr>
          <a:xfrm>
            <a:off x="4003883" y="6129997"/>
            <a:ext cx="3111927" cy="6870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xmlns="" id="{635D50B5-C76C-4337-B400-440E56CEDA1A}"/>
              </a:ext>
            </a:extLst>
          </p:cNvPr>
          <p:cNvSpPr txBox="1"/>
          <p:nvPr/>
        </p:nvSpPr>
        <p:spPr>
          <a:xfrm>
            <a:off x="4111296" y="6214767"/>
            <a:ext cx="301912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>
                <a:solidFill>
                  <a:schemeClr val="bg1"/>
                </a:solidFill>
              </a:rPr>
              <a:t>Il paziente  rimane in Isolamento domiciliare</a:t>
            </a:r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xmlns="" id="{7A722B2E-9F44-4A9F-A403-F15F9B7B18FE}"/>
              </a:ext>
            </a:extLst>
          </p:cNvPr>
          <p:cNvSpPr/>
          <p:nvPr/>
        </p:nvSpPr>
        <p:spPr>
          <a:xfrm>
            <a:off x="8106579" y="5161385"/>
            <a:ext cx="3832617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1"/>
            <a:endParaRPr lang="it-IT" sz="1300" dirty="0"/>
          </a:p>
          <a:p>
            <a:pPr marL="85725" lvl="1"/>
            <a:endParaRPr lang="it-IT" sz="1300" dirty="0"/>
          </a:p>
          <a:p>
            <a:pPr marL="85725" lvl="1"/>
            <a:r>
              <a:rPr lang="it-IT" sz="1300" dirty="0"/>
              <a:t>Operatore Centrale raccomanda isolamento domiciliare, notificando il caso al Dipartimento di </a:t>
            </a:r>
            <a:r>
              <a:rPr lang="it-IT" sz="1300" dirty="0" smtClean="0"/>
              <a:t>Prevenzione</a:t>
            </a:r>
            <a:endParaRPr lang="it-IT" sz="1300" dirty="0"/>
          </a:p>
        </p:txBody>
      </p:sp>
      <p:cxnSp>
        <p:nvCxnSpPr>
          <p:cNvPr id="62" name="Connettore 2 61">
            <a:extLst>
              <a:ext uri="{FF2B5EF4-FFF2-40B4-BE49-F238E27FC236}">
                <a16:creationId xmlns:a16="http://schemas.microsoft.com/office/drawing/2014/main" xmlns="" id="{DF1E89E9-2BE0-4AD6-818D-BC411D4F5325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7881006" y="2390318"/>
            <a:ext cx="0" cy="970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sellaDiTesto 62">
            <a:extLst>
              <a:ext uri="{FF2B5EF4-FFF2-40B4-BE49-F238E27FC236}">
                <a16:creationId xmlns:a16="http://schemas.microsoft.com/office/drawing/2014/main" xmlns="" id="{B079D689-4195-4523-9B42-D001DC6F769D}"/>
              </a:ext>
            </a:extLst>
          </p:cNvPr>
          <p:cNvSpPr txBox="1"/>
          <p:nvPr/>
        </p:nvSpPr>
        <p:spPr>
          <a:xfrm>
            <a:off x="973892" y="2806873"/>
            <a:ext cx="2902007" cy="55399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Valutazione clinica ed epidemiologica</a:t>
            </a:r>
          </a:p>
        </p:txBody>
      </p:sp>
      <p:cxnSp>
        <p:nvCxnSpPr>
          <p:cNvPr id="82" name="Connettore 2 81">
            <a:extLst>
              <a:ext uri="{FF2B5EF4-FFF2-40B4-BE49-F238E27FC236}">
                <a16:creationId xmlns:a16="http://schemas.microsoft.com/office/drawing/2014/main" xmlns="" id="{91957692-D2A0-4D8F-B3E1-687ACBC52413}"/>
              </a:ext>
            </a:extLst>
          </p:cNvPr>
          <p:cNvCxnSpPr>
            <a:stCxn id="63" idx="2"/>
            <a:endCxn id="29" idx="0"/>
          </p:cNvCxnSpPr>
          <p:nvPr/>
        </p:nvCxnSpPr>
        <p:spPr>
          <a:xfrm>
            <a:off x="2424896" y="3360871"/>
            <a:ext cx="11074" cy="326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2 87">
            <a:extLst>
              <a:ext uri="{FF2B5EF4-FFF2-40B4-BE49-F238E27FC236}">
                <a16:creationId xmlns:a16="http://schemas.microsoft.com/office/drawing/2014/main" xmlns="" id="{49604B62-B1A5-4606-A86D-1482F9EF9110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9619619" y="4839298"/>
            <a:ext cx="0" cy="264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>
            <a:extLst>
              <a:ext uri="{FF2B5EF4-FFF2-40B4-BE49-F238E27FC236}">
                <a16:creationId xmlns:a16="http://schemas.microsoft.com/office/drawing/2014/main" xmlns="" id="{40FF8610-5103-4BF1-895F-72BC8E387581}"/>
              </a:ext>
            </a:extLst>
          </p:cNvPr>
          <p:cNvSpPr txBox="1"/>
          <p:nvPr/>
        </p:nvSpPr>
        <p:spPr>
          <a:xfrm>
            <a:off x="8186463" y="221112"/>
            <a:ext cx="367284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/>
              <a:t>Zona Rossa</a:t>
            </a:r>
          </a:p>
          <a:p>
            <a:r>
              <a:rPr lang="it-IT" sz="1100" b="1" dirty="0"/>
              <a:t>Cina, Corea del </a:t>
            </a:r>
            <a:r>
              <a:rPr lang="it-IT" sz="1100" b="1" dirty="0" smtClean="0"/>
              <a:t>Sud, Iran, Hong Kong, Giappone, Singapore</a:t>
            </a:r>
            <a:endParaRPr lang="it-IT" sz="1100" b="1" dirty="0"/>
          </a:p>
          <a:p>
            <a:r>
              <a:rPr lang="it-IT" sz="1100" b="1" dirty="0"/>
              <a:t>Lombardia: Bertonico, </a:t>
            </a:r>
            <a:r>
              <a:rPr lang="it-IT" sz="1100" b="1" dirty="0" smtClean="0"/>
              <a:t>Casalpusterlengo</a:t>
            </a:r>
            <a:r>
              <a:rPr lang="it-IT" sz="1100" b="1" dirty="0"/>
              <a:t>, </a:t>
            </a:r>
            <a:r>
              <a:rPr lang="it-IT" sz="1100" b="1" dirty="0" err="1"/>
              <a:t>Castelgerundo</a:t>
            </a:r>
            <a:r>
              <a:rPr lang="it-IT" sz="1100" b="1" dirty="0"/>
              <a:t>, Castiglione D’Adda, Codogno, Fombio, Maleo, San Fiorano, Somaglia, Terranova de’ Passerini.</a:t>
            </a:r>
          </a:p>
          <a:p>
            <a:r>
              <a:rPr lang="it-IT" sz="1100" b="1" dirty="0"/>
              <a:t>Veneto: Vo’ </a:t>
            </a:r>
            <a:r>
              <a:rPr lang="it-IT" sz="1100" b="1" dirty="0" smtClean="0"/>
              <a:t>Euganeo</a:t>
            </a:r>
          </a:p>
          <a:p>
            <a:r>
              <a:rPr lang="it-IT" sz="1100" b="1" dirty="0"/>
              <a:t>Regioni con </a:t>
            </a:r>
            <a:r>
              <a:rPr lang="it-IT" sz="1100" b="1" dirty="0" smtClean="0"/>
              <a:t>focolai: </a:t>
            </a:r>
            <a:r>
              <a:rPr lang="it-IT" sz="1100" b="1" dirty="0"/>
              <a:t>Lombardia, Veneto, Emilia Romagna</a:t>
            </a:r>
          </a:p>
          <a:p>
            <a:r>
              <a:rPr lang="it-IT" sz="1100" b="1" dirty="0"/>
              <a:t>Province: Pesaro e Urbino, Savona</a:t>
            </a:r>
          </a:p>
          <a:p>
            <a:endParaRPr lang="it-IT" sz="1100" b="1" dirty="0"/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xmlns="" id="{40F10FEB-9D34-44F1-8D8E-0EAA7B3DBDB9}"/>
              </a:ext>
            </a:extLst>
          </p:cNvPr>
          <p:cNvSpPr txBox="1"/>
          <p:nvPr/>
        </p:nvSpPr>
        <p:spPr>
          <a:xfrm>
            <a:off x="44774" y="90245"/>
            <a:ext cx="443458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100" dirty="0"/>
              <a:t>*</a:t>
            </a:r>
            <a:r>
              <a:rPr lang="it-IT" sz="1100" u="sng" dirty="0"/>
              <a:t>Sintomatico</a:t>
            </a:r>
            <a:r>
              <a:rPr lang="it-IT" sz="1100" dirty="0"/>
              <a:t>: infezione respiratoria acuta (insorgenza improvvisa di almeno uno tra febbre, tosse, dispnea)</a:t>
            </a:r>
          </a:p>
          <a:p>
            <a:r>
              <a:rPr lang="it-IT" sz="1100" u="sng" dirty="0"/>
              <a:t>§Contatto stretto</a:t>
            </a:r>
            <a:r>
              <a:rPr lang="it-IT" sz="1100"/>
              <a:t>: </a:t>
            </a:r>
            <a:r>
              <a:rPr lang="it-IT" sz="1100" smtClean="0"/>
              <a:t>convivente</a:t>
            </a:r>
            <a:r>
              <a:rPr lang="it-IT" sz="1100" dirty="0" smtClean="0"/>
              <a:t>, contatto </a:t>
            </a:r>
            <a:r>
              <a:rPr lang="it-IT" sz="1100" smtClean="0"/>
              <a:t>fisico diretto, operatore </a:t>
            </a:r>
            <a:r>
              <a:rPr lang="it-IT" sz="1100" dirty="0"/>
              <a:t>sanitario, </a:t>
            </a:r>
            <a:r>
              <a:rPr lang="it-IT" sz="1100"/>
              <a:t>laboratorista</a:t>
            </a:r>
            <a:r>
              <a:rPr lang="it-IT" sz="1100" smtClean="0"/>
              <a:t>, </a:t>
            </a:r>
            <a:r>
              <a:rPr lang="it-IT" sz="1100" dirty="0"/>
              <a:t>viaggio in aereo (stessa fila±2, equipaggio, compagni di viaggio)</a:t>
            </a:r>
          </a:p>
          <a:p>
            <a:r>
              <a:rPr lang="it-IT" sz="1100" b="1" dirty="0"/>
              <a:t>^</a:t>
            </a:r>
            <a:r>
              <a:rPr lang="it-IT" sz="1100" u="sng" dirty="0"/>
              <a:t>Caso probabile</a:t>
            </a:r>
            <a:r>
              <a:rPr lang="it-IT" sz="1100" dirty="0"/>
              <a:t>: caso sospetto con risultato di laboratorio dubbio per SARS-CoV-2 o positivo a test pan-coronavirus</a:t>
            </a:r>
          </a:p>
          <a:p>
            <a:endParaRPr lang="it-IT" sz="1100" dirty="0"/>
          </a:p>
          <a:p>
            <a:r>
              <a:rPr lang="it-IT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980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Ovale 111">
            <a:extLst>
              <a:ext uri="{FF2B5EF4-FFF2-40B4-BE49-F238E27FC236}">
                <a16:creationId xmlns:a16="http://schemas.microsoft.com/office/drawing/2014/main" xmlns="" id="{2380BAD6-D949-4C04-9AC5-6103A66E88B8}"/>
              </a:ext>
            </a:extLst>
          </p:cNvPr>
          <p:cNvSpPr/>
          <p:nvPr/>
        </p:nvSpPr>
        <p:spPr>
          <a:xfrm>
            <a:off x="116961" y="3148943"/>
            <a:ext cx="3064972" cy="88459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721D0F9C-192B-4147-9E7D-7F2C562EC16F}"/>
              </a:ext>
            </a:extLst>
          </p:cNvPr>
          <p:cNvSpPr txBox="1"/>
          <p:nvPr/>
        </p:nvSpPr>
        <p:spPr>
          <a:xfrm>
            <a:off x="1078116" y="82193"/>
            <a:ext cx="10027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Flow chart n. 6 – PRONTO SOCCORSO </a:t>
            </a:r>
          </a:p>
          <a:p>
            <a:pPr algn="ctr"/>
            <a:endParaRPr lang="it-IT" sz="1600" b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6DD7AB2D-4A8D-4FC6-A990-5415A5C13F9A}"/>
              </a:ext>
            </a:extLst>
          </p:cNvPr>
          <p:cNvSpPr txBox="1"/>
          <p:nvPr/>
        </p:nvSpPr>
        <p:spPr>
          <a:xfrm>
            <a:off x="4664059" y="576064"/>
            <a:ext cx="2847841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Paziente che giunge con mezzo proprio (esclusi codici rossi)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899BF6D6-0894-48C6-9863-ECA5D69ADC8C}"/>
              </a:ext>
            </a:extLst>
          </p:cNvPr>
          <p:cNvSpPr txBox="1"/>
          <p:nvPr/>
        </p:nvSpPr>
        <p:spPr>
          <a:xfrm>
            <a:off x="685806" y="1482257"/>
            <a:ext cx="1085252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Area per il </a:t>
            </a:r>
            <a:r>
              <a:rPr lang="it-IT" sz="1600" dirty="0" err="1" smtClean="0"/>
              <a:t>pre</a:t>
            </a:r>
            <a:r>
              <a:rPr lang="it-IT" sz="1600" smtClean="0"/>
              <a:t>-triage</a:t>
            </a:r>
            <a:r>
              <a:rPr lang="it-IT" sz="1600" dirty="0"/>
              <a:t>:</a:t>
            </a:r>
          </a:p>
          <a:p>
            <a:pPr algn="ctr"/>
            <a:r>
              <a:rPr lang="it-IT" sz="1600" dirty="0"/>
              <a:t>Infermiere con DPI (Raccomandato OSS con DPI e medico a disposizione)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xmlns="" id="{3BC1DC00-CDF8-4222-9F5A-A0CB927A6ADB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>
            <a:off x="6087980" y="1160839"/>
            <a:ext cx="24086" cy="321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>
            <a:extLst>
              <a:ext uri="{FF2B5EF4-FFF2-40B4-BE49-F238E27FC236}">
                <a16:creationId xmlns:a16="http://schemas.microsoft.com/office/drawing/2014/main" xmlns="" id="{64AB3989-F835-466F-954D-3DACA2C37B1F}"/>
              </a:ext>
            </a:extLst>
          </p:cNvPr>
          <p:cNvSpPr txBox="1"/>
          <p:nvPr/>
        </p:nvSpPr>
        <p:spPr>
          <a:xfrm>
            <a:off x="6923595" y="2314051"/>
            <a:ext cx="1207278" cy="6924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300" dirty="0"/>
              <a:t>mascherina chirurgica e area dedicata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xmlns="" id="{1A808C69-9FFB-4562-BA31-BD96F16ACB81}"/>
              </a:ext>
            </a:extLst>
          </p:cNvPr>
          <p:cNvSpPr txBox="1"/>
          <p:nvPr/>
        </p:nvSpPr>
        <p:spPr>
          <a:xfrm>
            <a:off x="299168" y="3281191"/>
            <a:ext cx="273326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Percorso ordinario di gestione clinica</a:t>
            </a:r>
          </a:p>
        </p:txBody>
      </p: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xmlns="" id="{CCA6A8AB-9965-4DFE-B741-BAB59AF09DEE}"/>
              </a:ext>
            </a:extLst>
          </p:cNvPr>
          <p:cNvCxnSpPr>
            <a:cxnSpLocks/>
          </p:cNvCxnSpPr>
          <p:nvPr/>
        </p:nvCxnSpPr>
        <p:spPr>
          <a:xfrm>
            <a:off x="4878943" y="2363195"/>
            <a:ext cx="0" cy="42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0F548E91-9BCB-4C27-8C2F-6EA8F8E76485}"/>
              </a:ext>
            </a:extLst>
          </p:cNvPr>
          <p:cNvSpPr txBox="1"/>
          <p:nvPr/>
        </p:nvSpPr>
        <p:spPr>
          <a:xfrm>
            <a:off x="7132693" y="4656876"/>
            <a:ext cx="2004624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Z</a:t>
            </a:r>
            <a:r>
              <a:rPr lang="it-IT" sz="1600" dirty="0" smtClean="0"/>
              <a:t>ona </a:t>
            </a:r>
            <a:r>
              <a:rPr lang="it-IT" sz="1600" dirty="0"/>
              <a:t>rossa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xmlns="" id="{33A5D351-4346-472F-B91B-461FB865D704}"/>
              </a:ext>
            </a:extLst>
          </p:cNvPr>
          <p:cNvSpPr txBox="1"/>
          <p:nvPr/>
        </p:nvSpPr>
        <p:spPr>
          <a:xfrm>
            <a:off x="9334406" y="4638770"/>
            <a:ext cx="2728347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smtClean="0"/>
              <a:t>Regioni/province </a:t>
            </a:r>
            <a:r>
              <a:rPr lang="it-IT" sz="1600"/>
              <a:t>con </a:t>
            </a:r>
            <a:r>
              <a:rPr lang="it-IT" sz="1600" smtClean="0"/>
              <a:t>focolai</a:t>
            </a:r>
            <a:endParaRPr lang="it-IT" sz="1600" dirty="0"/>
          </a:p>
        </p:txBody>
      </p: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xmlns="" id="{80B96432-8CCF-45FD-9AB7-5E010CA42658}"/>
              </a:ext>
            </a:extLst>
          </p:cNvPr>
          <p:cNvCxnSpPr>
            <a:cxnSpLocks/>
            <a:stCxn id="78" idx="2"/>
          </p:cNvCxnSpPr>
          <p:nvPr/>
        </p:nvCxnSpPr>
        <p:spPr>
          <a:xfrm>
            <a:off x="10698580" y="4977324"/>
            <a:ext cx="388247" cy="430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xmlns="" id="{4BA633AB-4ED6-4611-AEB5-A4497DDCF3F3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8130873" y="4995430"/>
            <a:ext cx="4132" cy="480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2 93">
            <a:extLst>
              <a:ext uri="{FF2B5EF4-FFF2-40B4-BE49-F238E27FC236}">
                <a16:creationId xmlns:a16="http://schemas.microsoft.com/office/drawing/2014/main" xmlns="" id="{D4F6F005-B7B3-4E91-AD16-AA389CCF9966}"/>
              </a:ext>
            </a:extLst>
          </p:cNvPr>
          <p:cNvCxnSpPr>
            <a:cxnSpLocks/>
          </p:cNvCxnSpPr>
          <p:nvPr/>
        </p:nvCxnSpPr>
        <p:spPr>
          <a:xfrm>
            <a:off x="7543799" y="4270647"/>
            <a:ext cx="0" cy="386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2 96">
            <a:extLst>
              <a:ext uri="{FF2B5EF4-FFF2-40B4-BE49-F238E27FC236}">
                <a16:creationId xmlns:a16="http://schemas.microsoft.com/office/drawing/2014/main" xmlns="" id="{374B75D0-4C36-47C0-AD91-4F455A846080}"/>
              </a:ext>
            </a:extLst>
          </p:cNvPr>
          <p:cNvCxnSpPr>
            <a:cxnSpLocks/>
          </p:cNvCxnSpPr>
          <p:nvPr/>
        </p:nvCxnSpPr>
        <p:spPr>
          <a:xfrm>
            <a:off x="8746435" y="4104386"/>
            <a:ext cx="1911623" cy="495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ombo 112">
            <a:extLst>
              <a:ext uri="{FF2B5EF4-FFF2-40B4-BE49-F238E27FC236}">
                <a16:creationId xmlns:a16="http://schemas.microsoft.com/office/drawing/2014/main" xmlns="" id="{4CA545D3-FB15-46D4-B88F-646B050FF0EB}"/>
              </a:ext>
            </a:extLst>
          </p:cNvPr>
          <p:cNvSpPr/>
          <p:nvPr/>
        </p:nvSpPr>
        <p:spPr>
          <a:xfrm>
            <a:off x="2881233" y="2197280"/>
            <a:ext cx="3403168" cy="9939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xmlns="" id="{87E35C61-8450-4938-8028-599320BFB170}"/>
              </a:ext>
            </a:extLst>
          </p:cNvPr>
          <p:cNvSpPr txBox="1"/>
          <p:nvPr/>
        </p:nvSpPr>
        <p:spPr>
          <a:xfrm>
            <a:off x="3662844" y="2460863"/>
            <a:ext cx="208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Sintomi respiratori</a:t>
            </a:r>
          </a:p>
        </p:txBody>
      </p:sp>
      <p:cxnSp>
        <p:nvCxnSpPr>
          <p:cNvPr id="118" name="Connettore 2 117">
            <a:extLst>
              <a:ext uri="{FF2B5EF4-FFF2-40B4-BE49-F238E27FC236}">
                <a16:creationId xmlns:a16="http://schemas.microsoft.com/office/drawing/2014/main" xmlns="" id="{D6A88DD3-AEA6-42A5-883F-C5C6A07F2211}"/>
              </a:ext>
            </a:extLst>
          </p:cNvPr>
          <p:cNvCxnSpPr>
            <a:cxnSpLocks/>
            <a:endCxn id="112" idx="7"/>
          </p:cNvCxnSpPr>
          <p:nvPr/>
        </p:nvCxnSpPr>
        <p:spPr>
          <a:xfrm flipH="1">
            <a:off x="2733078" y="2960462"/>
            <a:ext cx="1252516" cy="318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xmlns="" id="{6523C0CB-B529-491A-83C5-F4C6534C8CBF}"/>
              </a:ext>
            </a:extLst>
          </p:cNvPr>
          <p:cNvSpPr txBox="1"/>
          <p:nvPr/>
        </p:nvSpPr>
        <p:spPr>
          <a:xfrm>
            <a:off x="3135752" y="2821882"/>
            <a:ext cx="626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</a:t>
            </a:r>
          </a:p>
        </p:txBody>
      </p:sp>
      <p:cxnSp>
        <p:nvCxnSpPr>
          <p:cNvPr id="125" name="Connettore 2 124">
            <a:extLst>
              <a:ext uri="{FF2B5EF4-FFF2-40B4-BE49-F238E27FC236}">
                <a16:creationId xmlns:a16="http://schemas.microsoft.com/office/drawing/2014/main" xmlns="" id="{B8F803C3-4FE4-4984-B278-E14F0566147B}"/>
              </a:ext>
            </a:extLst>
          </p:cNvPr>
          <p:cNvCxnSpPr>
            <a:cxnSpLocks/>
            <a:stCxn id="113" idx="3"/>
          </p:cNvCxnSpPr>
          <p:nvPr/>
        </p:nvCxnSpPr>
        <p:spPr>
          <a:xfrm>
            <a:off x="6284401" y="2694247"/>
            <a:ext cx="661416" cy="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asellaDiTesto 125">
            <a:extLst>
              <a:ext uri="{FF2B5EF4-FFF2-40B4-BE49-F238E27FC236}">
                <a16:creationId xmlns:a16="http://schemas.microsoft.com/office/drawing/2014/main" xmlns="" id="{18558193-2521-4DF2-973A-1290FD2ADE7A}"/>
              </a:ext>
            </a:extLst>
          </p:cNvPr>
          <p:cNvSpPr txBox="1"/>
          <p:nvPr/>
        </p:nvSpPr>
        <p:spPr>
          <a:xfrm>
            <a:off x="6161963" y="2253468"/>
            <a:ext cx="585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sì</a:t>
            </a:r>
          </a:p>
        </p:txBody>
      </p:sp>
      <p:sp>
        <p:nvSpPr>
          <p:cNvPr id="139" name="Rombo 138">
            <a:extLst>
              <a:ext uri="{FF2B5EF4-FFF2-40B4-BE49-F238E27FC236}">
                <a16:creationId xmlns:a16="http://schemas.microsoft.com/office/drawing/2014/main" xmlns="" id="{1649448C-330F-4437-B86E-3A1C833883EE}"/>
              </a:ext>
            </a:extLst>
          </p:cNvPr>
          <p:cNvSpPr/>
          <p:nvPr/>
        </p:nvSpPr>
        <p:spPr>
          <a:xfrm>
            <a:off x="8130873" y="2116228"/>
            <a:ext cx="3833252" cy="9939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xmlns="" id="{E213CBFE-396D-4018-B079-37B80B70F620}"/>
              </a:ext>
            </a:extLst>
          </p:cNvPr>
          <p:cNvSpPr txBox="1"/>
          <p:nvPr/>
        </p:nvSpPr>
        <p:spPr>
          <a:xfrm>
            <a:off x="8942007" y="2313581"/>
            <a:ext cx="2290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 sintomi richiedono ricovero?</a:t>
            </a:r>
          </a:p>
        </p:txBody>
      </p:sp>
      <p:cxnSp>
        <p:nvCxnSpPr>
          <p:cNvPr id="141" name="Connettore 2 140">
            <a:extLst>
              <a:ext uri="{FF2B5EF4-FFF2-40B4-BE49-F238E27FC236}">
                <a16:creationId xmlns:a16="http://schemas.microsoft.com/office/drawing/2014/main" xmlns="" id="{E895DA94-2310-40DA-BDFA-B21DDCBFEC9A}"/>
              </a:ext>
            </a:extLst>
          </p:cNvPr>
          <p:cNvCxnSpPr>
            <a:cxnSpLocks/>
          </p:cNvCxnSpPr>
          <p:nvPr/>
        </p:nvCxnSpPr>
        <p:spPr>
          <a:xfrm flipH="1">
            <a:off x="8410353" y="2931933"/>
            <a:ext cx="531654" cy="530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2 141">
            <a:extLst>
              <a:ext uri="{FF2B5EF4-FFF2-40B4-BE49-F238E27FC236}">
                <a16:creationId xmlns:a16="http://schemas.microsoft.com/office/drawing/2014/main" xmlns="" id="{24CE4A50-A501-4163-A9A7-16240EED75A3}"/>
              </a:ext>
            </a:extLst>
          </p:cNvPr>
          <p:cNvCxnSpPr>
            <a:cxnSpLocks/>
          </p:cNvCxnSpPr>
          <p:nvPr/>
        </p:nvCxnSpPr>
        <p:spPr>
          <a:xfrm>
            <a:off x="10999410" y="2820998"/>
            <a:ext cx="396458" cy="303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e 143">
            <a:extLst>
              <a:ext uri="{FF2B5EF4-FFF2-40B4-BE49-F238E27FC236}">
                <a16:creationId xmlns:a16="http://schemas.microsoft.com/office/drawing/2014/main" xmlns="" id="{43C086DB-1679-4C29-B9A8-B286BB3EE7BB}"/>
              </a:ext>
            </a:extLst>
          </p:cNvPr>
          <p:cNvSpPr/>
          <p:nvPr/>
        </p:nvSpPr>
        <p:spPr>
          <a:xfrm>
            <a:off x="9625782" y="3110451"/>
            <a:ext cx="2568435" cy="10080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xmlns="" id="{D02F704C-48E0-4193-A80A-63B717E04A27}"/>
              </a:ext>
            </a:extLst>
          </p:cNvPr>
          <p:cNvSpPr txBox="1"/>
          <p:nvPr/>
        </p:nvSpPr>
        <p:spPr>
          <a:xfrm>
            <a:off x="9669552" y="3277702"/>
            <a:ext cx="2580279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Ricovero presso UO di Malattie </a:t>
            </a:r>
            <a:r>
              <a:rPr lang="it-IT" sz="1400" dirty="0" smtClean="0">
                <a:solidFill>
                  <a:schemeClr val="bg1"/>
                </a:solidFill>
              </a:rPr>
              <a:t>Infettive se provenienti da zona rossa o regioni con focolaio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47" name="CasellaDiTesto 146">
            <a:extLst>
              <a:ext uri="{FF2B5EF4-FFF2-40B4-BE49-F238E27FC236}">
                <a16:creationId xmlns:a16="http://schemas.microsoft.com/office/drawing/2014/main" xmlns="" id="{1A3F2DEB-1D6E-489E-BA92-8187E850ED5D}"/>
              </a:ext>
            </a:extLst>
          </p:cNvPr>
          <p:cNvSpPr txBox="1"/>
          <p:nvPr/>
        </p:nvSpPr>
        <p:spPr>
          <a:xfrm>
            <a:off x="11215887" y="2747267"/>
            <a:ext cx="585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sì</a:t>
            </a: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xmlns="" id="{01E1E98B-E70E-441C-AA91-081F6E9599A0}"/>
              </a:ext>
            </a:extLst>
          </p:cNvPr>
          <p:cNvSpPr txBox="1"/>
          <p:nvPr/>
        </p:nvSpPr>
        <p:spPr>
          <a:xfrm>
            <a:off x="8306042" y="2963829"/>
            <a:ext cx="626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</a:t>
            </a:r>
          </a:p>
        </p:txBody>
      </p:sp>
      <p:sp>
        <p:nvSpPr>
          <p:cNvPr id="150" name="Rombo 149">
            <a:extLst>
              <a:ext uri="{FF2B5EF4-FFF2-40B4-BE49-F238E27FC236}">
                <a16:creationId xmlns:a16="http://schemas.microsoft.com/office/drawing/2014/main" xmlns="" id="{3ACE2477-5C92-4C9C-80EB-B594B2FAB1B3}"/>
              </a:ext>
            </a:extLst>
          </p:cNvPr>
          <p:cNvSpPr/>
          <p:nvPr/>
        </p:nvSpPr>
        <p:spPr>
          <a:xfrm>
            <a:off x="6161963" y="3414849"/>
            <a:ext cx="3339546" cy="92303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xmlns="" id="{5EA4648E-4CEE-4F42-A55C-EF427501C6DF}"/>
              </a:ext>
            </a:extLst>
          </p:cNvPr>
          <p:cNvSpPr txBox="1"/>
          <p:nvPr/>
        </p:nvSpPr>
        <p:spPr>
          <a:xfrm>
            <a:off x="6607615" y="3652224"/>
            <a:ext cx="2290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Provenienza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xmlns="" id="{1F0C412B-4578-4AAE-AB7C-C484F9794B85}"/>
              </a:ext>
            </a:extLst>
          </p:cNvPr>
          <p:cNvSpPr txBox="1"/>
          <p:nvPr/>
        </p:nvSpPr>
        <p:spPr>
          <a:xfrm>
            <a:off x="6576195" y="5481470"/>
            <a:ext cx="3019122" cy="12464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Gli operatori del PS eseguono Tampone, compilano scheda segnalazione ministeriale, inviano al laboratorio di competenza e allertano il </a:t>
            </a:r>
            <a:r>
              <a:rPr lang="it-IT" sz="1500" dirty="0" err="1"/>
              <a:t>Dip</a:t>
            </a:r>
            <a:r>
              <a:rPr lang="it-IT" sz="1500" dirty="0"/>
              <a:t> Prevenzione</a:t>
            </a:r>
          </a:p>
        </p:txBody>
      </p:sp>
      <p:sp>
        <p:nvSpPr>
          <p:cNvPr id="159" name="Ovale 158">
            <a:extLst>
              <a:ext uri="{FF2B5EF4-FFF2-40B4-BE49-F238E27FC236}">
                <a16:creationId xmlns:a16="http://schemas.microsoft.com/office/drawing/2014/main" xmlns="" id="{2B3648D0-3FD5-4841-9561-8A16966E4336}"/>
              </a:ext>
            </a:extLst>
          </p:cNvPr>
          <p:cNvSpPr/>
          <p:nvPr/>
        </p:nvSpPr>
        <p:spPr>
          <a:xfrm>
            <a:off x="3727501" y="4960552"/>
            <a:ext cx="2776764" cy="6870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xmlns="" id="{08E72AE3-EA8B-43AA-9F6A-8315C6442217}"/>
              </a:ext>
            </a:extLst>
          </p:cNvPr>
          <p:cNvSpPr txBox="1"/>
          <p:nvPr/>
        </p:nvSpPr>
        <p:spPr>
          <a:xfrm>
            <a:off x="3933069" y="5023719"/>
            <a:ext cx="254094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>
                <a:solidFill>
                  <a:schemeClr val="bg1"/>
                </a:solidFill>
              </a:rPr>
              <a:t>Il paziente è inviato in Isolamento domiciliare</a:t>
            </a:r>
          </a:p>
        </p:txBody>
      </p:sp>
      <p:sp>
        <p:nvSpPr>
          <p:cNvPr id="162" name="Ovale 161">
            <a:extLst>
              <a:ext uri="{FF2B5EF4-FFF2-40B4-BE49-F238E27FC236}">
                <a16:creationId xmlns:a16="http://schemas.microsoft.com/office/drawing/2014/main" xmlns="" id="{E43D09FC-2260-4ACF-925D-D8BE011EE473}"/>
              </a:ext>
            </a:extLst>
          </p:cNvPr>
          <p:cNvSpPr/>
          <p:nvPr/>
        </p:nvSpPr>
        <p:spPr>
          <a:xfrm>
            <a:off x="238908" y="5687794"/>
            <a:ext cx="2037389" cy="11334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63" name="Ovale 162">
            <a:extLst>
              <a:ext uri="{FF2B5EF4-FFF2-40B4-BE49-F238E27FC236}">
                <a16:creationId xmlns:a16="http://schemas.microsoft.com/office/drawing/2014/main" xmlns="" id="{684FB2B6-2E6C-4A25-BF69-C7CAB601BC2F}"/>
              </a:ext>
            </a:extLst>
          </p:cNvPr>
          <p:cNvSpPr/>
          <p:nvPr/>
        </p:nvSpPr>
        <p:spPr>
          <a:xfrm>
            <a:off x="9938" y="4259606"/>
            <a:ext cx="3339546" cy="13186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xmlns="" id="{BE0465C4-0677-4E4B-AD6D-AFF3314731EE}"/>
              </a:ext>
            </a:extLst>
          </p:cNvPr>
          <p:cNvSpPr txBox="1"/>
          <p:nvPr/>
        </p:nvSpPr>
        <p:spPr>
          <a:xfrm>
            <a:off x="215909" y="5800149"/>
            <a:ext cx="196898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500" dirty="0">
                <a:solidFill>
                  <a:schemeClr val="bg1"/>
                </a:solidFill>
              </a:rPr>
              <a:t>Contatti stretti in isolamento domiciliare ed esecuzione  tampone</a:t>
            </a:r>
          </a:p>
        </p:txBody>
      </p:sp>
      <p:sp>
        <p:nvSpPr>
          <p:cNvPr id="165" name="Rombo 164">
            <a:extLst>
              <a:ext uri="{FF2B5EF4-FFF2-40B4-BE49-F238E27FC236}">
                <a16:creationId xmlns:a16="http://schemas.microsoft.com/office/drawing/2014/main" xmlns="" id="{C956FF7D-FE35-4513-A827-A32BD70A3A93}"/>
              </a:ext>
            </a:extLst>
          </p:cNvPr>
          <p:cNvSpPr/>
          <p:nvPr/>
        </p:nvSpPr>
        <p:spPr>
          <a:xfrm>
            <a:off x="3271410" y="5770959"/>
            <a:ext cx="2310129" cy="99393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xmlns="" id="{6B817715-2D3A-4AAD-8838-8DD3C814D411}"/>
              </a:ext>
            </a:extLst>
          </p:cNvPr>
          <p:cNvSpPr txBox="1"/>
          <p:nvPr/>
        </p:nvSpPr>
        <p:spPr>
          <a:xfrm>
            <a:off x="3951397" y="5896912"/>
            <a:ext cx="112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Il test è positivo?</a:t>
            </a:r>
          </a:p>
        </p:txBody>
      </p:sp>
      <p:cxnSp>
        <p:nvCxnSpPr>
          <p:cNvPr id="167" name="Connettore 2 166">
            <a:extLst>
              <a:ext uri="{FF2B5EF4-FFF2-40B4-BE49-F238E27FC236}">
                <a16:creationId xmlns:a16="http://schemas.microsoft.com/office/drawing/2014/main" xmlns="" id="{40E5982F-6477-49AE-BC39-7E6DCD0B4468}"/>
              </a:ext>
            </a:extLst>
          </p:cNvPr>
          <p:cNvCxnSpPr>
            <a:cxnSpLocks/>
          </p:cNvCxnSpPr>
          <p:nvPr/>
        </p:nvCxnSpPr>
        <p:spPr>
          <a:xfrm flipH="1">
            <a:off x="2276742" y="6326103"/>
            <a:ext cx="1260000" cy="9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CasellaDiTesto 168">
            <a:extLst>
              <a:ext uri="{FF2B5EF4-FFF2-40B4-BE49-F238E27FC236}">
                <a16:creationId xmlns:a16="http://schemas.microsoft.com/office/drawing/2014/main" xmlns="" id="{1B9AF593-397F-440A-840B-18E3EC0CBA6D}"/>
              </a:ext>
            </a:extLst>
          </p:cNvPr>
          <p:cNvSpPr txBox="1"/>
          <p:nvPr/>
        </p:nvSpPr>
        <p:spPr>
          <a:xfrm>
            <a:off x="2587741" y="6067790"/>
            <a:ext cx="5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Sì</a:t>
            </a:r>
          </a:p>
        </p:txBody>
      </p:sp>
      <p:sp>
        <p:nvSpPr>
          <p:cNvPr id="170" name="CasellaDiTesto 169">
            <a:extLst>
              <a:ext uri="{FF2B5EF4-FFF2-40B4-BE49-F238E27FC236}">
                <a16:creationId xmlns:a16="http://schemas.microsoft.com/office/drawing/2014/main" xmlns="" id="{9E33D135-36C6-419B-9A4B-D31A39242CC9}"/>
              </a:ext>
            </a:extLst>
          </p:cNvPr>
          <p:cNvSpPr txBox="1"/>
          <p:nvPr/>
        </p:nvSpPr>
        <p:spPr>
          <a:xfrm>
            <a:off x="2929576" y="5548037"/>
            <a:ext cx="52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xmlns="" id="{21BE4307-A6CE-472E-8CC2-D89030184189}"/>
              </a:ext>
            </a:extLst>
          </p:cNvPr>
          <p:cNvSpPr txBox="1"/>
          <p:nvPr/>
        </p:nvSpPr>
        <p:spPr>
          <a:xfrm>
            <a:off x="313339" y="4435007"/>
            <a:ext cx="311057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500" dirty="0"/>
              <a:t>Il paziente è inviato in Isolamento domiciliare; il Dipartimento di Prevenzione attiva nuovo tampone al 14° giorno</a:t>
            </a:r>
          </a:p>
        </p:txBody>
      </p:sp>
      <p:cxnSp>
        <p:nvCxnSpPr>
          <p:cNvPr id="172" name="Connettore 2 171">
            <a:extLst>
              <a:ext uri="{FF2B5EF4-FFF2-40B4-BE49-F238E27FC236}">
                <a16:creationId xmlns:a16="http://schemas.microsoft.com/office/drawing/2014/main" xmlns="" id="{8F54755C-B676-4A37-9608-EEF0F41112C7}"/>
              </a:ext>
            </a:extLst>
          </p:cNvPr>
          <p:cNvCxnSpPr>
            <a:cxnSpLocks/>
          </p:cNvCxnSpPr>
          <p:nvPr/>
        </p:nvCxnSpPr>
        <p:spPr>
          <a:xfrm flipH="1">
            <a:off x="5615806" y="6258035"/>
            <a:ext cx="9563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2 176">
            <a:extLst>
              <a:ext uri="{FF2B5EF4-FFF2-40B4-BE49-F238E27FC236}">
                <a16:creationId xmlns:a16="http://schemas.microsoft.com/office/drawing/2014/main" xmlns="" id="{1C8B2F87-55B4-49D1-8718-D0D63C283AB5}"/>
              </a:ext>
            </a:extLst>
          </p:cNvPr>
          <p:cNvCxnSpPr>
            <a:cxnSpLocks/>
          </p:cNvCxnSpPr>
          <p:nvPr/>
        </p:nvCxnSpPr>
        <p:spPr>
          <a:xfrm flipH="1" flipV="1">
            <a:off x="2398396" y="5503128"/>
            <a:ext cx="1234949" cy="564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2 186">
            <a:extLst>
              <a:ext uri="{FF2B5EF4-FFF2-40B4-BE49-F238E27FC236}">
                <a16:creationId xmlns:a16="http://schemas.microsoft.com/office/drawing/2014/main" xmlns="" id="{FB36192C-1A45-4EBF-A5B4-ABDA3D262F0F}"/>
              </a:ext>
            </a:extLst>
          </p:cNvPr>
          <p:cNvCxnSpPr>
            <a:cxnSpLocks/>
          </p:cNvCxnSpPr>
          <p:nvPr/>
        </p:nvCxnSpPr>
        <p:spPr>
          <a:xfrm flipH="1" flipV="1">
            <a:off x="5349923" y="5677967"/>
            <a:ext cx="1222268" cy="572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CasellaDiTesto 196">
            <a:extLst>
              <a:ext uri="{FF2B5EF4-FFF2-40B4-BE49-F238E27FC236}">
                <a16:creationId xmlns:a16="http://schemas.microsoft.com/office/drawing/2014/main" xmlns="" id="{DC99EEAA-333F-4732-B34E-FDA6732E2B1F}"/>
              </a:ext>
            </a:extLst>
          </p:cNvPr>
          <p:cNvSpPr txBox="1"/>
          <p:nvPr/>
        </p:nvSpPr>
        <p:spPr>
          <a:xfrm>
            <a:off x="4617230" y="3644604"/>
            <a:ext cx="1308385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altro</a:t>
            </a:r>
          </a:p>
        </p:txBody>
      </p:sp>
      <p:cxnSp>
        <p:nvCxnSpPr>
          <p:cNvPr id="199" name="Connettore 2 198">
            <a:extLst>
              <a:ext uri="{FF2B5EF4-FFF2-40B4-BE49-F238E27FC236}">
                <a16:creationId xmlns:a16="http://schemas.microsoft.com/office/drawing/2014/main" xmlns="" id="{834CFF8B-AC2E-41EA-88E2-D75B122B3198}"/>
              </a:ext>
            </a:extLst>
          </p:cNvPr>
          <p:cNvCxnSpPr>
            <a:cxnSpLocks/>
            <a:endCxn id="197" idx="3"/>
          </p:cNvCxnSpPr>
          <p:nvPr/>
        </p:nvCxnSpPr>
        <p:spPr>
          <a:xfrm flipH="1" flipV="1">
            <a:off x="5925615" y="3813881"/>
            <a:ext cx="430666" cy="98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2 200">
            <a:extLst>
              <a:ext uri="{FF2B5EF4-FFF2-40B4-BE49-F238E27FC236}">
                <a16:creationId xmlns:a16="http://schemas.microsoft.com/office/drawing/2014/main" xmlns="" id="{D3996C8B-4013-42DB-8206-1EEFBE7FC955}"/>
              </a:ext>
            </a:extLst>
          </p:cNvPr>
          <p:cNvCxnSpPr>
            <a:cxnSpLocks/>
            <a:stCxn id="197" idx="1"/>
          </p:cNvCxnSpPr>
          <p:nvPr/>
        </p:nvCxnSpPr>
        <p:spPr>
          <a:xfrm flipH="1" flipV="1">
            <a:off x="3115764" y="3749097"/>
            <a:ext cx="1501466" cy="64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Ovale 201">
            <a:extLst>
              <a:ext uri="{FF2B5EF4-FFF2-40B4-BE49-F238E27FC236}">
                <a16:creationId xmlns:a16="http://schemas.microsoft.com/office/drawing/2014/main" xmlns="" id="{64AF7A24-45D7-48D0-ACE2-A7130D46B109}"/>
              </a:ext>
            </a:extLst>
          </p:cNvPr>
          <p:cNvSpPr/>
          <p:nvPr/>
        </p:nvSpPr>
        <p:spPr>
          <a:xfrm>
            <a:off x="9630645" y="5228604"/>
            <a:ext cx="2547285" cy="154055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>
              <a:solidFill>
                <a:schemeClr val="bg1"/>
              </a:solidFill>
            </a:endParaRPr>
          </a:p>
        </p:txBody>
      </p:sp>
      <p:sp>
        <p:nvSpPr>
          <p:cNvPr id="207" name="CasellaDiTesto 206">
            <a:extLst>
              <a:ext uri="{FF2B5EF4-FFF2-40B4-BE49-F238E27FC236}">
                <a16:creationId xmlns:a16="http://schemas.microsoft.com/office/drawing/2014/main" xmlns="" id="{7D63B6D7-596F-456E-AEB1-E43AA1356C8A}"/>
              </a:ext>
            </a:extLst>
          </p:cNvPr>
          <p:cNvSpPr txBox="1"/>
          <p:nvPr/>
        </p:nvSpPr>
        <p:spPr>
          <a:xfrm>
            <a:off x="7664823" y="182153"/>
            <a:ext cx="463413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u="sng" dirty="0"/>
              <a:t>Zona Rossa:</a:t>
            </a:r>
          </a:p>
          <a:p>
            <a:r>
              <a:rPr lang="it-IT" sz="1100" b="1" dirty="0"/>
              <a:t>Cina e Corea del Sud, Iran, Hong Kong, Giappone, </a:t>
            </a:r>
            <a:r>
              <a:rPr lang="it-IT" sz="1100" b="1" dirty="0" smtClean="0"/>
              <a:t>Singapore</a:t>
            </a:r>
            <a:endParaRPr lang="it-IT" sz="1100" b="1" dirty="0"/>
          </a:p>
          <a:p>
            <a:r>
              <a:rPr lang="it-IT" sz="1100" b="1" dirty="0"/>
              <a:t>Lombardia: Bertonico, </a:t>
            </a:r>
            <a:r>
              <a:rPr lang="it-IT" sz="1100" b="1" dirty="0" smtClean="0"/>
              <a:t>Casalpusterlengo</a:t>
            </a:r>
            <a:r>
              <a:rPr lang="it-IT" sz="1100" b="1" dirty="0"/>
              <a:t>, </a:t>
            </a:r>
            <a:r>
              <a:rPr lang="it-IT" sz="1100" b="1" dirty="0" err="1"/>
              <a:t>Castelgerundo</a:t>
            </a:r>
            <a:r>
              <a:rPr lang="it-IT" sz="1100" b="1" dirty="0"/>
              <a:t>, Castiglione D’Adda, Codogno, Fombio, Maleo, San Fiorano, Somaglia, Terranova de’ Passerini.</a:t>
            </a:r>
          </a:p>
          <a:p>
            <a:r>
              <a:rPr lang="it-IT" sz="1100" b="1" dirty="0"/>
              <a:t>Veneto: Vo’ Euganeo</a:t>
            </a:r>
          </a:p>
          <a:p>
            <a:r>
              <a:rPr lang="it-IT" sz="1100" b="1" u="sng" dirty="0"/>
              <a:t>Regioni con </a:t>
            </a:r>
            <a:r>
              <a:rPr lang="it-IT" sz="1100" b="1" u="sng" dirty="0" smtClean="0"/>
              <a:t>focolai</a:t>
            </a:r>
            <a:r>
              <a:rPr lang="it-IT" sz="1100" b="1" dirty="0" smtClean="0"/>
              <a:t>: </a:t>
            </a:r>
            <a:r>
              <a:rPr lang="it-IT" sz="1100" b="1" dirty="0"/>
              <a:t>Lombardia, Veneto, Emilia Romagna</a:t>
            </a:r>
          </a:p>
          <a:p>
            <a:r>
              <a:rPr lang="it-IT" sz="1100" b="1" u="sng" dirty="0"/>
              <a:t>Province</a:t>
            </a:r>
            <a:r>
              <a:rPr lang="it-IT" sz="1100" b="1" dirty="0"/>
              <a:t>: Pesaro e Urbino, Savona</a:t>
            </a:r>
            <a:endParaRPr lang="it-IT" sz="1100" b="1" dirty="0"/>
          </a:p>
        </p:txBody>
      </p:sp>
      <p:cxnSp>
        <p:nvCxnSpPr>
          <p:cNvPr id="209" name="Connettore 2 208">
            <a:extLst>
              <a:ext uri="{FF2B5EF4-FFF2-40B4-BE49-F238E27FC236}">
                <a16:creationId xmlns:a16="http://schemas.microsoft.com/office/drawing/2014/main" xmlns="" id="{D5DA154A-86CF-4243-8153-C44DEEFC911D}"/>
              </a:ext>
            </a:extLst>
          </p:cNvPr>
          <p:cNvCxnSpPr>
            <a:stCxn id="8" idx="2"/>
          </p:cNvCxnSpPr>
          <p:nvPr/>
        </p:nvCxnSpPr>
        <p:spPr>
          <a:xfrm flipH="1">
            <a:off x="5349923" y="2067032"/>
            <a:ext cx="762143" cy="33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ttangolo 54">
            <a:extLst>
              <a:ext uri="{FF2B5EF4-FFF2-40B4-BE49-F238E27FC236}">
                <a16:creationId xmlns:a16="http://schemas.microsoft.com/office/drawing/2014/main" xmlns="" id="{68A9E57E-80D4-5C4D-8F72-C81B37817A84}"/>
              </a:ext>
            </a:extLst>
          </p:cNvPr>
          <p:cNvSpPr/>
          <p:nvPr/>
        </p:nvSpPr>
        <p:spPr>
          <a:xfrm>
            <a:off x="9501509" y="5587304"/>
            <a:ext cx="26500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it-IT" sz="1100" dirty="0"/>
              <a:t>Operatore PS  raccomanda isolamento domiciliare notificando il  caso al Dipartimento di </a:t>
            </a:r>
            <a:r>
              <a:rPr lang="it-IT" sz="1100" dirty="0" smtClean="0"/>
              <a:t>Prevenzione 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961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2EB027DB-5AA8-48DC-9E11-C39E7CACD9B5}"/>
              </a:ext>
            </a:extLst>
          </p:cNvPr>
          <p:cNvSpPr txBox="1"/>
          <p:nvPr/>
        </p:nvSpPr>
        <p:spPr>
          <a:xfrm>
            <a:off x="1078116" y="82193"/>
            <a:ext cx="10027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/>
              <a:t>Flow chart n. 7 – REPARTO DI MALATTIE INFETTIVE</a:t>
            </a:r>
          </a:p>
          <a:p>
            <a:pPr algn="ctr"/>
            <a:endParaRPr lang="it-IT" sz="1600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A9781963-9CA3-430E-96A7-1B3E206D5FC8}"/>
              </a:ext>
            </a:extLst>
          </p:cNvPr>
          <p:cNvSpPr txBox="1"/>
          <p:nvPr/>
        </p:nvSpPr>
        <p:spPr>
          <a:xfrm>
            <a:off x="2537008" y="463240"/>
            <a:ext cx="7109791" cy="371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Isolamento e gestione clinica secondo Circolare Ministeriale 22/02/2020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A46CAAF9-5DE0-458B-A960-E31182E39BD9}"/>
              </a:ext>
            </a:extLst>
          </p:cNvPr>
          <p:cNvSpPr txBox="1"/>
          <p:nvPr/>
        </p:nvSpPr>
        <p:spPr>
          <a:xfrm>
            <a:off x="1252330" y="878744"/>
            <a:ext cx="9853359" cy="18774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50" dirty="0"/>
              <a:t>Compilare scheda ministeriale di segnalazione di «caso sospetto» e invio a:</a:t>
            </a:r>
          </a:p>
          <a:p>
            <a:pPr marL="285750" indent="-285750">
              <a:buFontTx/>
              <a:buChar char="-"/>
            </a:pPr>
            <a:r>
              <a:rPr lang="it-IT" sz="1450" dirty="0"/>
              <a:t>Direzione Sanitaria dell’ospedale/AOUC di competenza</a:t>
            </a:r>
          </a:p>
          <a:p>
            <a:pPr marL="285750" indent="-285750">
              <a:buFontTx/>
              <a:buChar char="-"/>
            </a:pPr>
            <a:r>
              <a:rPr lang="it-IT" sz="1450" dirty="0"/>
              <a:t>OER Puglia (</a:t>
            </a:r>
            <a:r>
              <a:rPr lang="it-IT" sz="1450" dirty="0">
                <a:hlinkClick r:id="rId2"/>
              </a:rPr>
              <a:t>cinziaannatea.germinario@uniba.it</a:t>
            </a:r>
            <a:r>
              <a:rPr lang="it-IT" sz="1450" dirty="0"/>
              <a:t> e </a:t>
            </a:r>
            <a:r>
              <a:rPr lang="it-IT" sz="1450" dirty="0">
                <a:hlinkClick r:id="rId3"/>
              </a:rPr>
              <a:t>maria.chironna@uniba.it</a:t>
            </a:r>
            <a:r>
              <a:rPr lang="it-IT" sz="1450" dirty="0"/>
              <a:t>)</a:t>
            </a:r>
          </a:p>
          <a:p>
            <a:pPr marL="285750" indent="-285750">
              <a:buFontTx/>
              <a:buChar char="-"/>
            </a:pPr>
            <a:r>
              <a:rPr lang="it-IT" sz="1450" dirty="0"/>
              <a:t>Dipartimento di prevenzione di competenza</a:t>
            </a:r>
          </a:p>
          <a:p>
            <a:pPr marL="285750" indent="-285750">
              <a:buFontTx/>
              <a:buChar char="-"/>
            </a:pPr>
            <a:endParaRPr lang="it-IT" sz="1450" dirty="0"/>
          </a:p>
          <a:p>
            <a:r>
              <a:rPr lang="it-IT" sz="1450" dirty="0"/>
              <a:t>L’infettivologo, inoltre:</a:t>
            </a:r>
          </a:p>
          <a:p>
            <a:r>
              <a:rPr lang="it-IT" sz="1450" dirty="0"/>
              <a:t>- Preleva e invia tempestivamente campioni respiratori (almeno due campioni) e scheda di segnalazione al Laboratorio HUB – Policlinico </a:t>
            </a:r>
            <a:r>
              <a:rPr lang="it-IT" sz="1450" smtClean="0"/>
              <a:t>(UOC Igiene</a:t>
            </a:r>
            <a:r>
              <a:rPr lang="it-IT" sz="1450" dirty="0"/>
              <a:t>) ovvero ai laboratori delle province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7D2A3532-4231-4112-B922-83490B6C7C1E}"/>
              </a:ext>
            </a:extLst>
          </p:cNvPr>
          <p:cNvSpPr txBox="1"/>
          <p:nvPr/>
        </p:nvSpPr>
        <p:spPr>
          <a:xfrm>
            <a:off x="1250286" y="2798302"/>
            <a:ext cx="9853364" cy="34394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50" u="sng" dirty="0"/>
              <a:t>Laboratorio HUB o provinciale</a:t>
            </a:r>
            <a:r>
              <a:rPr lang="it-IT" sz="145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50" b="1" dirty="0"/>
              <a:t>Esegue test molecolari </a:t>
            </a:r>
            <a:r>
              <a:rPr lang="it-IT" sz="1450" dirty="0"/>
              <a:t>per SARS-CoV-2 e per tutti i possibili agenti di quadri respiratori (virali e batterici)</a:t>
            </a:r>
          </a:p>
          <a:p>
            <a:endParaRPr lang="it-IT" sz="14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50" dirty="0"/>
              <a:t>In caso di </a:t>
            </a:r>
            <a:r>
              <a:rPr lang="it-IT" sz="1450" dirty="0" smtClean="0"/>
              <a:t>preliminare positività</a:t>
            </a:r>
            <a:r>
              <a:rPr lang="it-IT" sz="1450" dirty="0"/>
              <a:t>, il </a:t>
            </a:r>
            <a:r>
              <a:rPr lang="it-IT" sz="1450" u="sng" dirty="0"/>
              <a:t>laboratorio provinciale</a:t>
            </a:r>
            <a:r>
              <a:rPr lang="it-IT" sz="1450" dirty="0" smtClean="0"/>
              <a:t>:</a:t>
            </a:r>
            <a:endParaRPr lang="it-IT" sz="1450" b="1" dirty="0">
              <a:solidFill>
                <a:srgbClr val="FF0000"/>
              </a:solidFill>
            </a:endParaRPr>
          </a:p>
          <a:p>
            <a:pPr marL="625475" indent="-177800">
              <a:buFont typeface="+mj-lt"/>
              <a:buAutoNum type="arabicPeriod"/>
            </a:pPr>
            <a:r>
              <a:rPr lang="it-IT" sz="1450" b="1" dirty="0" smtClean="0"/>
              <a:t>Informa</a:t>
            </a:r>
            <a:r>
              <a:rPr lang="it-IT" sz="1450" dirty="0" smtClean="0"/>
              <a:t> la UO di Malattie Infettive di competenza che avvisa la DS, o chi ha in carico il paziente (se non ricoverato)</a:t>
            </a:r>
          </a:p>
          <a:p>
            <a:pPr marL="625475" indent="-177800">
              <a:buFont typeface="+mj-lt"/>
              <a:buAutoNum type="arabicPeriod"/>
            </a:pPr>
            <a:r>
              <a:rPr lang="it-IT" sz="1450" b="1" dirty="0" smtClean="0"/>
              <a:t>Informa</a:t>
            </a:r>
            <a:r>
              <a:rPr lang="it-IT" sz="1450" dirty="0" smtClean="0"/>
              <a:t> </a:t>
            </a:r>
            <a:r>
              <a:rPr lang="it-IT" sz="1450" dirty="0"/>
              <a:t>il Dipartimento di prevenzione competente</a:t>
            </a:r>
          </a:p>
          <a:p>
            <a:pPr marL="625475" indent="-177800">
              <a:buFont typeface="+mj-lt"/>
              <a:buAutoNum type="arabicPeriod"/>
            </a:pPr>
            <a:r>
              <a:rPr lang="it-IT" sz="1450" b="1" dirty="0" smtClean="0"/>
              <a:t>Informa ed invia i campioni preliminarmente positivi</a:t>
            </a:r>
            <a:r>
              <a:rPr lang="it-IT" sz="1450" dirty="0" smtClean="0"/>
              <a:t> al Laboratorio HUB </a:t>
            </a:r>
            <a:r>
              <a:rPr lang="it-IT" sz="1450" dirty="0" smtClean="0"/>
              <a:t>accompagnati da scheda ministeriale di caso sospetto </a:t>
            </a:r>
            <a:r>
              <a:rPr lang="it-IT" sz="1450" dirty="0" smtClean="0"/>
              <a:t>per i successivi adempimenti</a:t>
            </a:r>
            <a:endParaRPr lang="it-IT" sz="145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it-IT" sz="1450" b="1" dirty="0"/>
              <a:t>I</a:t>
            </a:r>
            <a:r>
              <a:rPr lang="it-IT" sz="1450" b="1" dirty="0" smtClean="0"/>
              <a:t>l</a:t>
            </a:r>
            <a:r>
              <a:rPr lang="it-IT" sz="1450" b="1" dirty="0" smtClean="0"/>
              <a:t> laboratorio HUB </a:t>
            </a:r>
            <a:r>
              <a:rPr lang="it-IT" sz="1450" dirty="0" smtClean="0"/>
              <a:t>comunica eventuali casi preliminarmente positivi </a:t>
            </a:r>
            <a:r>
              <a:rPr lang="it-IT" sz="1450" dirty="0"/>
              <a:t>al Coordinatore Task Force </a:t>
            </a:r>
            <a:r>
              <a:rPr lang="it-IT" sz="1450" dirty="0" smtClean="0"/>
              <a:t>regionale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it-IT" sz="145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50" b="1" dirty="0" smtClean="0"/>
              <a:t>I </a:t>
            </a:r>
            <a:r>
              <a:rPr lang="it-IT" sz="1450" b="1" dirty="0"/>
              <a:t>casi </a:t>
            </a:r>
            <a:r>
              <a:rPr lang="it-IT" sz="1450" b="1" dirty="0" smtClean="0"/>
              <a:t>confermati </a:t>
            </a:r>
            <a:r>
              <a:rPr lang="it-IT" sz="1450" dirty="0" smtClean="0"/>
              <a:t>vengono </a:t>
            </a:r>
            <a:r>
              <a:rPr lang="it-IT" sz="1450" b="1" dirty="0"/>
              <a:t>comunicati</a:t>
            </a:r>
            <a:r>
              <a:rPr lang="it-IT" sz="1450" dirty="0"/>
              <a:t> a cura </a:t>
            </a:r>
            <a:r>
              <a:rPr lang="it-IT" sz="1450" u="sng" dirty="0"/>
              <a:t>del laboratorio HUB </a:t>
            </a:r>
            <a:r>
              <a:rPr lang="it-IT" sz="1450" dirty="0"/>
              <a:t>a: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1450" dirty="0"/>
              <a:t>UO Malattie Infettive di competenza che avvisa la DS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1450" dirty="0"/>
              <a:t>Dipartimento di prevenzione competente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1450" dirty="0"/>
              <a:t>Coordinatore Task Force regionale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1450" dirty="0"/>
              <a:t>OER Puglia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FFBF37E0-DCDA-4C2F-A746-E8CD7D396A3C}"/>
              </a:ext>
            </a:extLst>
          </p:cNvPr>
          <p:cNvSpPr txBox="1"/>
          <p:nvPr/>
        </p:nvSpPr>
        <p:spPr>
          <a:xfrm>
            <a:off x="251619" y="145482"/>
            <a:ext cx="2191260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Prosegue le flow chart n. 1, 3, 5,6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6F4B7AD5-1155-4E19-8131-034162691FEA}"/>
              </a:ext>
            </a:extLst>
          </p:cNvPr>
          <p:cNvSpPr txBox="1"/>
          <p:nvPr/>
        </p:nvSpPr>
        <p:spPr>
          <a:xfrm>
            <a:off x="1250286" y="6285962"/>
            <a:ext cx="5613026" cy="5386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50" dirty="0"/>
              <a:t>Il </a:t>
            </a:r>
            <a:r>
              <a:rPr lang="it-IT" sz="1450" u="sng" dirty="0"/>
              <a:t>Laboratorio HUB </a:t>
            </a:r>
            <a:r>
              <a:rPr lang="it-IT" sz="1450" b="1" dirty="0"/>
              <a:t>invia i campioni </a:t>
            </a:r>
            <a:r>
              <a:rPr lang="it-IT" sz="1450" dirty="0"/>
              <a:t>risultati positivi per SARS-CoV-2 all’ISS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5B158794-A2FE-446E-BE4B-C78BE2E8DAB3}"/>
              </a:ext>
            </a:extLst>
          </p:cNvPr>
          <p:cNvSpPr txBox="1"/>
          <p:nvPr/>
        </p:nvSpPr>
        <p:spPr>
          <a:xfrm>
            <a:off x="6992471" y="6283744"/>
            <a:ext cx="4111179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50" dirty="0"/>
              <a:t>I casi confermati sono comunicati solo </a:t>
            </a:r>
          </a:p>
          <a:p>
            <a:pPr algn="ctr"/>
            <a:r>
              <a:rPr lang="it-IT" sz="1450" dirty="0"/>
              <a:t>dal </a:t>
            </a:r>
            <a:r>
              <a:rPr lang="it-IT" sz="1450" b="1" dirty="0"/>
              <a:t>coordinatore</a:t>
            </a:r>
            <a:r>
              <a:rPr lang="it-IT" sz="1450" dirty="0"/>
              <a:t> della Task Force</a:t>
            </a:r>
          </a:p>
        </p:txBody>
      </p:sp>
    </p:spTree>
    <p:extLst>
      <p:ext uri="{BB962C8B-B14F-4D97-AF65-F5344CB8AC3E}">
        <p14:creationId xmlns:p14="http://schemas.microsoft.com/office/powerpoint/2010/main" val="7170788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1636</Words>
  <Application>Microsoft Macintosh PowerPoint</Application>
  <PresentationFormat>Widescreen</PresentationFormat>
  <Paragraphs>198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Wingdings</vt:lpstr>
      <vt:lpstr>Arial</vt:lpstr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Daniela Loconsole</cp:lastModifiedBy>
  <cp:revision>85</cp:revision>
  <dcterms:modified xsi:type="dcterms:W3CDTF">2020-03-02T12:27:45Z</dcterms:modified>
</cp:coreProperties>
</file>