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74" r:id="rId2"/>
  </p:sldMasterIdLst>
  <p:notesMasterIdLst>
    <p:notesMasterId r:id="rId29"/>
  </p:notesMasterIdLst>
  <p:handoutMasterIdLst>
    <p:handoutMasterId r:id="rId30"/>
  </p:handoutMasterIdLst>
  <p:sldIdLst>
    <p:sldId id="396" r:id="rId3"/>
    <p:sldId id="399" r:id="rId4"/>
    <p:sldId id="407" r:id="rId5"/>
    <p:sldId id="378" r:id="rId6"/>
    <p:sldId id="394" r:id="rId7"/>
    <p:sldId id="404" r:id="rId8"/>
    <p:sldId id="405" r:id="rId9"/>
    <p:sldId id="416" r:id="rId10"/>
    <p:sldId id="382" r:id="rId11"/>
    <p:sldId id="387" r:id="rId12"/>
    <p:sldId id="406" r:id="rId13"/>
    <p:sldId id="408" r:id="rId14"/>
    <p:sldId id="409" r:id="rId15"/>
    <p:sldId id="412" r:id="rId16"/>
    <p:sldId id="400" r:id="rId17"/>
    <p:sldId id="410" r:id="rId18"/>
    <p:sldId id="411" r:id="rId19"/>
    <p:sldId id="413" r:id="rId20"/>
    <p:sldId id="422" r:id="rId21"/>
    <p:sldId id="424" r:id="rId22"/>
    <p:sldId id="417" r:id="rId23"/>
    <p:sldId id="418" r:id="rId24"/>
    <p:sldId id="426" r:id="rId25"/>
    <p:sldId id="419" r:id="rId26"/>
    <p:sldId id="420" r:id="rId27"/>
    <p:sldId id="421" r:id="rId28"/>
  </p:sldIdLst>
  <p:sldSz cx="9144000" cy="6858000" type="screen4x3"/>
  <p:notesSz cx="6811963" cy="9945688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0B43985-3827-4E93-9C24-37A2057AD3D9}">
          <p14:sldIdLst>
            <p14:sldId id="396"/>
            <p14:sldId id="399"/>
            <p14:sldId id="407"/>
            <p14:sldId id="378"/>
            <p14:sldId id="394"/>
            <p14:sldId id="404"/>
            <p14:sldId id="405"/>
            <p14:sldId id="416"/>
            <p14:sldId id="382"/>
            <p14:sldId id="387"/>
            <p14:sldId id="406"/>
            <p14:sldId id="408"/>
            <p14:sldId id="409"/>
            <p14:sldId id="412"/>
            <p14:sldId id="400"/>
            <p14:sldId id="410"/>
            <p14:sldId id="411"/>
            <p14:sldId id="413"/>
            <p14:sldId id="422"/>
            <p14:sldId id="424"/>
          </p14:sldIdLst>
        </p14:section>
        <p14:section name="Sezione senza titolo" id="{79AB2851-3AD2-468E-B709-98A5E4C561F0}">
          <p14:sldIdLst>
            <p14:sldId id="417"/>
            <p14:sldId id="418"/>
            <p14:sldId id="426"/>
            <p14:sldId id="419"/>
            <p14:sldId id="420"/>
            <p14:sldId id="4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6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B33"/>
    <a:srgbClr val="CC3300"/>
    <a:srgbClr val="C0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7504" autoAdjust="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83"/>
        <p:guide pos="2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C0D1C-CDD0-48F1-9BA8-EF9A841364D0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8F403767-41E4-47A2-AB44-0ED92579FD2F}">
      <dgm:prSet phldrT="[Testo]" custT="1"/>
      <dgm:spPr/>
      <dgm:t>
        <a:bodyPr/>
        <a:lstStyle/>
        <a:p>
          <a:r>
            <a:rPr lang="it-IT" sz="1800" dirty="0" smtClean="0"/>
            <a:t>Transizione</a:t>
          </a:r>
        </a:p>
        <a:p>
          <a:r>
            <a:rPr lang="it-IT" sz="1400" dirty="0" smtClean="0"/>
            <a:t>(epidemiologica, demografica, tecnologica)</a:t>
          </a:r>
          <a:endParaRPr lang="it-IT" sz="1400" dirty="0"/>
        </a:p>
      </dgm:t>
    </dgm:pt>
    <dgm:pt modelId="{D43DE30D-0290-4596-B121-59C36A7D28F1}" type="parTrans" cxnId="{ED90CAB3-BE2C-40F4-9704-53DA0B82B7BB}">
      <dgm:prSet/>
      <dgm:spPr/>
      <dgm:t>
        <a:bodyPr/>
        <a:lstStyle/>
        <a:p>
          <a:endParaRPr lang="it-IT"/>
        </a:p>
      </dgm:t>
    </dgm:pt>
    <dgm:pt modelId="{9B1452EF-FB83-45C2-AFE6-F54DFCEBF781}" type="sibTrans" cxnId="{ED90CAB3-BE2C-40F4-9704-53DA0B82B7BB}">
      <dgm:prSet/>
      <dgm:spPr/>
      <dgm:t>
        <a:bodyPr/>
        <a:lstStyle/>
        <a:p>
          <a:endParaRPr lang="it-IT"/>
        </a:p>
      </dgm:t>
    </dgm:pt>
    <dgm:pt modelId="{4F15352E-B4D2-4326-9A74-94703855D78E}">
      <dgm:prSet phldrT="[Testo]"/>
      <dgm:spPr/>
      <dgm:t>
        <a:bodyPr/>
        <a:lstStyle/>
        <a:p>
          <a:r>
            <a:rPr lang="it-IT" dirty="0" smtClean="0"/>
            <a:t>Crisi del modello ospedaliero</a:t>
          </a:r>
          <a:endParaRPr lang="it-IT" dirty="0"/>
        </a:p>
      </dgm:t>
    </dgm:pt>
    <dgm:pt modelId="{30336F04-929C-4794-B018-131E51926233}" type="parTrans" cxnId="{118E8C57-1E68-4DE7-ACFD-07752908586C}">
      <dgm:prSet/>
      <dgm:spPr/>
      <dgm:t>
        <a:bodyPr/>
        <a:lstStyle/>
        <a:p>
          <a:endParaRPr lang="it-IT"/>
        </a:p>
      </dgm:t>
    </dgm:pt>
    <dgm:pt modelId="{29B23198-7F1C-43CD-A4E5-8699788B1DBC}" type="sibTrans" cxnId="{118E8C57-1E68-4DE7-ACFD-07752908586C}">
      <dgm:prSet/>
      <dgm:spPr/>
      <dgm:t>
        <a:bodyPr/>
        <a:lstStyle/>
        <a:p>
          <a:endParaRPr lang="it-IT"/>
        </a:p>
      </dgm:t>
    </dgm:pt>
    <dgm:pt modelId="{89465CEC-A561-45F1-AAFD-A3EB5A5E31CE}">
      <dgm:prSet phldrT="[Testo]"/>
      <dgm:spPr/>
      <dgm:t>
        <a:bodyPr/>
        <a:lstStyle/>
        <a:p>
          <a:r>
            <a:rPr lang="it-IT" dirty="0" smtClean="0"/>
            <a:t>Riorganizzazione e riqualificazione della assistenza territoriale</a:t>
          </a:r>
          <a:endParaRPr lang="it-IT" dirty="0"/>
        </a:p>
      </dgm:t>
    </dgm:pt>
    <dgm:pt modelId="{E8875F43-81A2-4CE0-A6E7-C96B765FF174}" type="parTrans" cxnId="{37AED5C8-D733-45F4-877D-7887FA254666}">
      <dgm:prSet/>
      <dgm:spPr/>
      <dgm:t>
        <a:bodyPr/>
        <a:lstStyle/>
        <a:p>
          <a:endParaRPr lang="it-IT"/>
        </a:p>
      </dgm:t>
    </dgm:pt>
    <dgm:pt modelId="{45F5445E-54B0-4DF0-A536-869A554234C0}" type="sibTrans" cxnId="{37AED5C8-D733-45F4-877D-7887FA254666}">
      <dgm:prSet/>
      <dgm:spPr/>
      <dgm:t>
        <a:bodyPr/>
        <a:lstStyle/>
        <a:p>
          <a:endParaRPr lang="it-IT"/>
        </a:p>
      </dgm:t>
    </dgm:pt>
    <dgm:pt modelId="{C1144535-DE24-49A5-8AD2-D544E3406EBE}" type="pres">
      <dgm:prSet presAssocID="{9D2C0D1C-CDD0-48F1-9BA8-EF9A841364D0}" presName="Name0" presStyleCnt="0">
        <dgm:presLayoutVars>
          <dgm:dir/>
          <dgm:resizeHandles val="exact"/>
        </dgm:presLayoutVars>
      </dgm:prSet>
      <dgm:spPr/>
    </dgm:pt>
    <dgm:pt modelId="{6D7D33F8-1258-454B-9D90-B19537037EA4}" type="pres">
      <dgm:prSet presAssocID="{9D2C0D1C-CDD0-48F1-9BA8-EF9A841364D0}" presName="vNodes" presStyleCnt="0"/>
      <dgm:spPr/>
    </dgm:pt>
    <dgm:pt modelId="{10664EA1-6F60-40CF-B005-B37AF7CFA4BE}" type="pres">
      <dgm:prSet presAssocID="{8F403767-41E4-47A2-AB44-0ED92579FD2F}" presName="node" presStyleLbl="node1" presStyleIdx="0" presStyleCnt="3" custLinFactNeighborY="-383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D95EDD-07ED-43B1-A2EE-B454CF571B93}" type="pres">
      <dgm:prSet presAssocID="{9B1452EF-FB83-45C2-AFE6-F54DFCEBF781}" presName="spacerT" presStyleCnt="0"/>
      <dgm:spPr/>
    </dgm:pt>
    <dgm:pt modelId="{29C4A14D-D11E-4264-8A00-1B654DAD1D30}" type="pres">
      <dgm:prSet presAssocID="{9B1452EF-FB83-45C2-AFE6-F54DFCEBF781}" presName="sibTrans" presStyleLbl="sibTrans2D1" presStyleIdx="0" presStyleCnt="2"/>
      <dgm:spPr/>
      <dgm:t>
        <a:bodyPr/>
        <a:lstStyle/>
        <a:p>
          <a:endParaRPr lang="it-IT"/>
        </a:p>
      </dgm:t>
    </dgm:pt>
    <dgm:pt modelId="{93DD771D-ED0F-4B2F-ABE7-64150AA1655C}" type="pres">
      <dgm:prSet presAssocID="{9B1452EF-FB83-45C2-AFE6-F54DFCEBF781}" presName="spacerB" presStyleCnt="0"/>
      <dgm:spPr/>
    </dgm:pt>
    <dgm:pt modelId="{604BED40-16BA-45F1-A20B-34F24CD6AC5F}" type="pres">
      <dgm:prSet presAssocID="{4F15352E-B4D2-4326-9A74-94703855D78E}" presName="node" presStyleLbl="node1" presStyleIdx="1" presStyleCnt="3" custLinFactNeighborX="-2720" custLinFactNeighborY="-981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552990-74A5-4DCF-8B0D-72F974D55691}" type="pres">
      <dgm:prSet presAssocID="{9D2C0D1C-CDD0-48F1-9BA8-EF9A841364D0}" presName="sibTransLast" presStyleLbl="sibTrans2D1" presStyleIdx="1" presStyleCnt="2"/>
      <dgm:spPr/>
      <dgm:t>
        <a:bodyPr/>
        <a:lstStyle/>
        <a:p>
          <a:endParaRPr lang="it-IT"/>
        </a:p>
      </dgm:t>
    </dgm:pt>
    <dgm:pt modelId="{6E746C3B-83FB-4983-89B6-78008F4A6FD8}" type="pres">
      <dgm:prSet presAssocID="{9D2C0D1C-CDD0-48F1-9BA8-EF9A841364D0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F077297C-6088-418A-AF9B-6CCD56846DBE}" type="pres">
      <dgm:prSet presAssocID="{9D2C0D1C-CDD0-48F1-9BA8-EF9A841364D0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7AED5C8-D733-45F4-877D-7887FA254666}" srcId="{9D2C0D1C-CDD0-48F1-9BA8-EF9A841364D0}" destId="{89465CEC-A561-45F1-AAFD-A3EB5A5E31CE}" srcOrd="2" destOrd="0" parTransId="{E8875F43-81A2-4CE0-A6E7-C96B765FF174}" sibTransId="{45F5445E-54B0-4DF0-A536-869A554234C0}"/>
    <dgm:cxn modelId="{118E8C57-1E68-4DE7-ACFD-07752908586C}" srcId="{9D2C0D1C-CDD0-48F1-9BA8-EF9A841364D0}" destId="{4F15352E-B4D2-4326-9A74-94703855D78E}" srcOrd="1" destOrd="0" parTransId="{30336F04-929C-4794-B018-131E51926233}" sibTransId="{29B23198-7F1C-43CD-A4E5-8699788B1DBC}"/>
    <dgm:cxn modelId="{3066E2CC-5AA4-4E5E-9CE1-EA62851AC5E6}" type="presOf" srcId="{29B23198-7F1C-43CD-A4E5-8699788B1DBC}" destId="{6E746C3B-83FB-4983-89B6-78008F4A6FD8}" srcOrd="1" destOrd="0" presId="urn:microsoft.com/office/officeart/2005/8/layout/equation2"/>
    <dgm:cxn modelId="{ED90CAB3-BE2C-40F4-9704-53DA0B82B7BB}" srcId="{9D2C0D1C-CDD0-48F1-9BA8-EF9A841364D0}" destId="{8F403767-41E4-47A2-AB44-0ED92579FD2F}" srcOrd="0" destOrd="0" parTransId="{D43DE30D-0290-4596-B121-59C36A7D28F1}" sibTransId="{9B1452EF-FB83-45C2-AFE6-F54DFCEBF781}"/>
    <dgm:cxn modelId="{A7468FC6-1460-4E1C-86F6-2C4AAEB57E3E}" type="presOf" srcId="{29B23198-7F1C-43CD-A4E5-8699788B1DBC}" destId="{49552990-74A5-4DCF-8B0D-72F974D55691}" srcOrd="0" destOrd="0" presId="urn:microsoft.com/office/officeart/2005/8/layout/equation2"/>
    <dgm:cxn modelId="{935FB926-0C0E-4458-81AD-09522913503F}" type="presOf" srcId="{4F15352E-B4D2-4326-9A74-94703855D78E}" destId="{604BED40-16BA-45F1-A20B-34F24CD6AC5F}" srcOrd="0" destOrd="0" presId="urn:microsoft.com/office/officeart/2005/8/layout/equation2"/>
    <dgm:cxn modelId="{27087813-8197-4E30-973F-92A327823D93}" type="presOf" srcId="{8F403767-41E4-47A2-AB44-0ED92579FD2F}" destId="{10664EA1-6F60-40CF-B005-B37AF7CFA4BE}" srcOrd="0" destOrd="0" presId="urn:microsoft.com/office/officeart/2005/8/layout/equation2"/>
    <dgm:cxn modelId="{E5646D12-4937-40B2-8910-5BB32611EC81}" type="presOf" srcId="{89465CEC-A561-45F1-AAFD-A3EB5A5E31CE}" destId="{F077297C-6088-418A-AF9B-6CCD56846DBE}" srcOrd="0" destOrd="0" presId="urn:microsoft.com/office/officeart/2005/8/layout/equation2"/>
    <dgm:cxn modelId="{3D47CA8F-8CFC-4094-8430-3F4E91CCE1EC}" type="presOf" srcId="{9B1452EF-FB83-45C2-AFE6-F54DFCEBF781}" destId="{29C4A14D-D11E-4264-8A00-1B654DAD1D30}" srcOrd="0" destOrd="0" presId="urn:microsoft.com/office/officeart/2005/8/layout/equation2"/>
    <dgm:cxn modelId="{47CAA94F-A522-44D5-8156-DBF6FD467EE2}" type="presOf" srcId="{9D2C0D1C-CDD0-48F1-9BA8-EF9A841364D0}" destId="{C1144535-DE24-49A5-8AD2-D544E3406EBE}" srcOrd="0" destOrd="0" presId="urn:microsoft.com/office/officeart/2005/8/layout/equation2"/>
    <dgm:cxn modelId="{D82AF35C-C989-45B3-BFE4-9C0AE5F38424}" type="presParOf" srcId="{C1144535-DE24-49A5-8AD2-D544E3406EBE}" destId="{6D7D33F8-1258-454B-9D90-B19537037EA4}" srcOrd="0" destOrd="0" presId="urn:microsoft.com/office/officeart/2005/8/layout/equation2"/>
    <dgm:cxn modelId="{1718D640-52FD-4742-9F7A-E22B4AD6C7BE}" type="presParOf" srcId="{6D7D33F8-1258-454B-9D90-B19537037EA4}" destId="{10664EA1-6F60-40CF-B005-B37AF7CFA4BE}" srcOrd="0" destOrd="0" presId="urn:microsoft.com/office/officeart/2005/8/layout/equation2"/>
    <dgm:cxn modelId="{6CD7CCCE-653F-45A2-8D15-233B7B102C8F}" type="presParOf" srcId="{6D7D33F8-1258-454B-9D90-B19537037EA4}" destId="{51D95EDD-07ED-43B1-A2EE-B454CF571B93}" srcOrd="1" destOrd="0" presId="urn:microsoft.com/office/officeart/2005/8/layout/equation2"/>
    <dgm:cxn modelId="{F4F3BDD4-12FD-4C3D-8AF2-4B7DF3B7C951}" type="presParOf" srcId="{6D7D33F8-1258-454B-9D90-B19537037EA4}" destId="{29C4A14D-D11E-4264-8A00-1B654DAD1D30}" srcOrd="2" destOrd="0" presId="urn:microsoft.com/office/officeart/2005/8/layout/equation2"/>
    <dgm:cxn modelId="{D556BF9F-8CDD-4029-A2C5-AD3C4D1A70E3}" type="presParOf" srcId="{6D7D33F8-1258-454B-9D90-B19537037EA4}" destId="{93DD771D-ED0F-4B2F-ABE7-64150AA1655C}" srcOrd="3" destOrd="0" presId="urn:microsoft.com/office/officeart/2005/8/layout/equation2"/>
    <dgm:cxn modelId="{5B48A478-116A-4037-81B3-0487F606FA75}" type="presParOf" srcId="{6D7D33F8-1258-454B-9D90-B19537037EA4}" destId="{604BED40-16BA-45F1-A20B-34F24CD6AC5F}" srcOrd="4" destOrd="0" presId="urn:microsoft.com/office/officeart/2005/8/layout/equation2"/>
    <dgm:cxn modelId="{47AB7051-1FA0-4ACF-8358-FD3C86EA8C08}" type="presParOf" srcId="{C1144535-DE24-49A5-8AD2-D544E3406EBE}" destId="{49552990-74A5-4DCF-8B0D-72F974D55691}" srcOrd="1" destOrd="0" presId="urn:microsoft.com/office/officeart/2005/8/layout/equation2"/>
    <dgm:cxn modelId="{6DF8CBBD-BD1E-40F8-95DE-336319C5667A}" type="presParOf" srcId="{49552990-74A5-4DCF-8B0D-72F974D55691}" destId="{6E746C3B-83FB-4983-89B6-78008F4A6FD8}" srcOrd="0" destOrd="0" presId="urn:microsoft.com/office/officeart/2005/8/layout/equation2"/>
    <dgm:cxn modelId="{8260DE67-5695-4D3A-BFBC-9A2AD63957DE}" type="presParOf" srcId="{C1144535-DE24-49A5-8AD2-D544E3406EBE}" destId="{F077297C-6088-418A-AF9B-6CCD56846DB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6A58C-CC7F-4C77-A169-3D2C0A0D197E}" type="doc">
      <dgm:prSet loTypeId="urn:microsoft.com/office/officeart/2008/layout/AlternatingHexagons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14A37561-5563-46AE-BA0C-3EF64E4364DA}">
      <dgm:prSet phldrT="[Testo]"/>
      <dgm:spPr/>
      <dgm:t>
        <a:bodyPr/>
        <a:lstStyle/>
        <a:p>
          <a:r>
            <a:rPr lang="it-IT" dirty="0" smtClean="0"/>
            <a:t>Medicina Pro-attiva</a:t>
          </a:r>
          <a:endParaRPr lang="it-IT" dirty="0"/>
        </a:p>
      </dgm:t>
    </dgm:pt>
    <dgm:pt modelId="{878F3777-E828-4420-9B7F-D8DEFAC06A78}" type="parTrans" cxnId="{DC7BF6B7-2F6F-4FA9-9872-683E79EE6069}">
      <dgm:prSet/>
      <dgm:spPr/>
      <dgm:t>
        <a:bodyPr/>
        <a:lstStyle/>
        <a:p>
          <a:endParaRPr lang="it-IT"/>
        </a:p>
      </dgm:t>
    </dgm:pt>
    <dgm:pt modelId="{2B9DB0DC-46E7-4B34-9754-65C2E528DDE2}" type="sibTrans" cxnId="{DC7BF6B7-2F6F-4FA9-9872-683E79EE6069}">
      <dgm:prSet/>
      <dgm:spPr/>
      <dgm:t>
        <a:bodyPr/>
        <a:lstStyle/>
        <a:p>
          <a:r>
            <a:rPr lang="it-IT" dirty="0" smtClean="0"/>
            <a:t>Aggregazione e Capacità Organizzativa</a:t>
          </a:r>
          <a:endParaRPr lang="it-IT" dirty="0"/>
        </a:p>
      </dgm:t>
    </dgm:pt>
    <dgm:pt modelId="{9DFB4F94-9039-4643-8BD3-38E02F092B86}">
      <dgm:prSet phldrT="[Testo]"/>
      <dgm:spPr/>
      <dgm:t>
        <a:bodyPr/>
        <a:lstStyle/>
        <a:p>
          <a:endParaRPr lang="it-IT" dirty="0"/>
        </a:p>
      </dgm:t>
    </dgm:pt>
    <dgm:pt modelId="{C9F069D0-135B-4DDC-83DC-D062524DD273}" type="parTrans" cxnId="{37EF4048-9FB1-44ED-83C8-2D924AEF4B8E}">
      <dgm:prSet/>
      <dgm:spPr/>
      <dgm:t>
        <a:bodyPr/>
        <a:lstStyle/>
        <a:p>
          <a:endParaRPr lang="it-IT"/>
        </a:p>
      </dgm:t>
    </dgm:pt>
    <dgm:pt modelId="{0EEAAE34-7C70-4300-B651-E3B7E33469A3}" type="sibTrans" cxnId="{37EF4048-9FB1-44ED-83C8-2D924AEF4B8E}">
      <dgm:prSet/>
      <dgm:spPr/>
      <dgm:t>
        <a:bodyPr/>
        <a:lstStyle/>
        <a:p>
          <a:endParaRPr lang="it-IT"/>
        </a:p>
      </dgm:t>
    </dgm:pt>
    <dgm:pt modelId="{B12B3251-05BC-4E09-8048-100619D2AF3F}">
      <dgm:prSet phldrT="[Testo]"/>
      <dgm:spPr/>
      <dgm:t>
        <a:bodyPr/>
        <a:lstStyle/>
        <a:p>
          <a:r>
            <a:rPr lang="it-IT" dirty="0" smtClean="0"/>
            <a:t>Social </a:t>
          </a:r>
          <a:r>
            <a:rPr lang="it-IT" dirty="0" err="1" smtClean="0"/>
            <a:t>Health</a:t>
          </a:r>
          <a:r>
            <a:rPr lang="it-IT" dirty="0" smtClean="0"/>
            <a:t> Network</a:t>
          </a:r>
          <a:endParaRPr lang="it-IT" dirty="0"/>
        </a:p>
      </dgm:t>
    </dgm:pt>
    <dgm:pt modelId="{B0F1AD98-0373-4E01-9376-9BA4DA2B8020}" type="parTrans" cxnId="{E0A276E0-4402-487C-938C-4A77ED69A8C7}">
      <dgm:prSet/>
      <dgm:spPr/>
      <dgm:t>
        <a:bodyPr/>
        <a:lstStyle/>
        <a:p>
          <a:endParaRPr lang="it-IT"/>
        </a:p>
      </dgm:t>
    </dgm:pt>
    <dgm:pt modelId="{BD038B60-2A86-4A4B-A281-48B8B22958F2}" type="sibTrans" cxnId="{E0A276E0-4402-487C-938C-4A77ED69A8C7}">
      <dgm:prSet/>
      <dgm:spPr/>
      <dgm:t>
        <a:bodyPr/>
        <a:lstStyle/>
        <a:p>
          <a:r>
            <a:rPr lang="it-IT" dirty="0" smtClean="0"/>
            <a:t>Approccio Primario </a:t>
          </a:r>
          <a:endParaRPr lang="it-IT" dirty="0"/>
        </a:p>
      </dgm:t>
    </dgm:pt>
    <dgm:pt modelId="{7D941ABD-89E2-4359-A276-E14421F40100}">
      <dgm:prSet phldrT="[Testo]"/>
      <dgm:spPr/>
      <dgm:t>
        <a:bodyPr/>
        <a:lstStyle/>
        <a:p>
          <a:endParaRPr lang="it-IT" dirty="0"/>
        </a:p>
      </dgm:t>
    </dgm:pt>
    <dgm:pt modelId="{720DBA71-9C9A-4381-A257-EC3D733F60F7}" type="parTrans" cxnId="{45BF3252-7639-485F-B8CB-D162A74B8ABB}">
      <dgm:prSet/>
      <dgm:spPr/>
      <dgm:t>
        <a:bodyPr/>
        <a:lstStyle/>
        <a:p>
          <a:endParaRPr lang="it-IT"/>
        </a:p>
      </dgm:t>
    </dgm:pt>
    <dgm:pt modelId="{5397E0E1-F5A0-44F2-B6D3-859775A122C0}" type="sibTrans" cxnId="{45BF3252-7639-485F-B8CB-D162A74B8ABB}">
      <dgm:prSet/>
      <dgm:spPr/>
      <dgm:t>
        <a:bodyPr/>
        <a:lstStyle/>
        <a:p>
          <a:endParaRPr lang="it-IT"/>
        </a:p>
      </dgm:t>
    </dgm:pt>
    <dgm:pt modelId="{DCE9FC6C-DC7E-4D72-B330-0492EE2E467D}">
      <dgm:prSet phldrT="[Testo]"/>
      <dgm:spPr/>
      <dgm:t>
        <a:bodyPr/>
        <a:lstStyle/>
        <a:p>
          <a:r>
            <a:rPr lang="it-IT" dirty="0" smtClean="0"/>
            <a:t>Tecnologia di Primo Livello</a:t>
          </a:r>
          <a:endParaRPr lang="it-IT" dirty="0"/>
        </a:p>
      </dgm:t>
    </dgm:pt>
    <dgm:pt modelId="{C3EB4912-B632-4469-9739-E9709C861C4F}" type="parTrans" cxnId="{D3ECFFF5-A8C8-494A-A77F-04F9858C4EE3}">
      <dgm:prSet/>
      <dgm:spPr/>
      <dgm:t>
        <a:bodyPr/>
        <a:lstStyle/>
        <a:p>
          <a:endParaRPr lang="it-IT"/>
        </a:p>
      </dgm:t>
    </dgm:pt>
    <dgm:pt modelId="{CEBED25A-03BE-49E3-8CE2-3FA131D11BB0}" type="sibTrans" cxnId="{D3ECFFF5-A8C8-494A-A77F-04F9858C4EE3}">
      <dgm:prSet/>
      <dgm:spPr/>
      <dgm:t>
        <a:bodyPr/>
        <a:lstStyle/>
        <a:p>
          <a:endParaRPr lang="it-IT"/>
        </a:p>
      </dgm:t>
    </dgm:pt>
    <dgm:pt modelId="{9E663A8A-7A5E-454E-BD29-43EAD6B34B7F}">
      <dgm:prSet phldrT="[Testo]"/>
      <dgm:spPr/>
      <dgm:t>
        <a:bodyPr/>
        <a:lstStyle/>
        <a:p>
          <a:r>
            <a:rPr lang="it-IT" dirty="0" smtClean="0"/>
            <a:t>Medico Esperto</a:t>
          </a:r>
          <a:endParaRPr lang="it-IT" dirty="0"/>
        </a:p>
      </dgm:t>
    </dgm:pt>
    <dgm:pt modelId="{768F85F4-8E7A-470E-BA1A-F668ECC8451A}" type="sibTrans" cxnId="{26E5BD71-5331-4182-932B-A79A532024CD}">
      <dgm:prSet/>
      <dgm:spPr/>
      <dgm:t>
        <a:bodyPr/>
        <a:lstStyle/>
        <a:p>
          <a:r>
            <a:rPr lang="it-IT" dirty="0" smtClean="0"/>
            <a:t>Formazione</a:t>
          </a:r>
          <a:endParaRPr lang="it-IT" dirty="0"/>
        </a:p>
      </dgm:t>
    </dgm:pt>
    <dgm:pt modelId="{3A5C5F3A-ACCE-488A-B9E6-6A0086573894}" type="parTrans" cxnId="{26E5BD71-5331-4182-932B-A79A532024CD}">
      <dgm:prSet/>
      <dgm:spPr/>
      <dgm:t>
        <a:bodyPr/>
        <a:lstStyle/>
        <a:p>
          <a:endParaRPr lang="it-IT"/>
        </a:p>
      </dgm:t>
    </dgm:pt>
    <dgm:pt modelId="{B04E28D7-9601-424D-AD4E-D68CAE9532E4}" type="pres">
      <dgm:prSet presAssocID="{AAE6A58C-CC7F-4C77-A169-3D2C0A0D197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11473CF1-3480-4F0F-B66D-FE0CC44B71FC}" type="pres">
      <dgm:prSet presAssocID="{14A37561-5563-46AE-BA0C-3EF64E4364DA}" presName="composite" presStyleCnt="0"/>
      <dgm:spPr/>
      <dgm:t>
        <a:bodyPr/>
        <a:lstStyle/>
        <a:p>
          <a:endParaRPr lang="it-IT"/>
        </a:p>
      </dgm:t>
    </dgm:pt>
    <dgm:pt modelId="{8152A511-1A76-419C-8F26-09A0F92C6938}" type="pres">
      <dgm:prSet presAssocID="{14A37561-5563-46AE-BA0C-3EF64E4364DA}" presName="Parent1" presStyleLbl="node1" presStyleIdx="0" presStyleCnt="8" custLinFactY="12038" custLinFactNeighborX="-3116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7E83B8-6B97-430F-A8DE-1A1D4185F1DE}" type="pres">
      <dgm:prSet presAssocID="{14A37561-5563-46AE-BA0C-3EF64E4364DA}" presName="Childtext1" presStyleLbl="revTx" presStyleIdx="0" presStyleCnt="4" custScaleX="8037" custScaleY="43090" custLinFactY="86731" custLinFactNeighborX="-1166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17202A-3C1D-461E-90D4-62245A60BFCE}" type="pres">
      <dgm:prSet presAssocID="{14A37561-5563-46AE-BA0C-3EF64E4364DA}" presName="BalanceSpacing" presStyleCnt="0"/>
      <dgm:spPr/>
      <dgm:t>
        <a:bodyPr/>
        <a:lstStyle/>
        <a:p>
          <a:endParaRPr lang="it-IT"/>
        </a:p>
      </dgm:t>
    </dgm:pt>
    <dgm:pt modelId="{28189807-B55D-46CF-AFC0-C6BBCEEA4203}" type="pres">
      <dgm:prSet presAssocID="{14A37561-5563-46AE-BA0C-3EF64E4364DA}" presName="BalanceSpacing1" presStyleCnt="0"/>
      <dgm:spPr/>
      <dgm:t>
        <a:bodyPr/>
        <a:lstStyle/>
        <a:p>
          <a:endParaRPr lang="it-IT"/>
        </a:p>
      </dgm:t>
    </dgm:pt>
    <dgm:pt modelId="{22D4AF48-A781-4247-A39E-A4CC01248EB6}" type="pres">
      <dgm:prSet presAssocID="{2B9DB0DC-46E7-4B34-9754-65C2E528DDE2}" presName="Accent1Text" presStyleLbl="node1" presStyleIdx="1" presStyleCnt="8" custAng="0" custLinFactY="11135" custLinFactNeighborX="-3481" custLinFactNeighborY="100000"/>
      <dgm:spPr/>
      <dgm:t>
        <a:bodyPr/>
        <a:lstStyle/>
        <a:p>
          <a:endParaRPr lang="it-IT"/>
        </a:p>
      </dgm:t>
    </dgm:pt>
    <dgm:pt modelId="{FAD66FE1-D6F7-482E-835C-3E03A1CFBF73}" type="pres">
      <dgm:prSet presAssocID="{2B9DB0DC-46E7-4B34-9754-65C2E528DDE2}" presName="spaceBetweenRectangles" presStyleCnt="0"/>
      <dgm:spPr/>
      <dgm:t>
        <a:bodyPr/>
        <a:lstStyle/>
        <a:p>
          <a:endParaRPr lang="it-IT"/>
        </a:p>
      </dgm:t>
    </dgm:pt>
    <dgm:pt modelId="{9FC5BF0D-6A94-4320-9D4F-847A329DCDF1}" type="pres">
      <dgm:prSet presAssocID="{9E663A8A-7A5E-454E-BD29-43EAD6B34B7F}" presName="composite" presStyleCnt="0"/>
      <dgm:spPr/>
      <dgm:t>
        <a:bodyPr/>
        <a:lstStyle/>
        <a:p>
          <a:endParaRPr lang="it-IT"/>
        </a:p>
      </dgm:t>
    </dgm:pt>
    <dgm:pt modelId="{7F53E584-BE6E-4059-B2CC-5FF3F1CE301F}" type="pres">
      <dgm:prSet presAssocID="{9E663A8A-7A5E-454E-BD29-43EAD6B34B7F}" presName="Parent1" presStyleLbl="node1" presStyleIdx="2" presStyleCnt="8" custLinFactX="-12905" custLinFactY="10664" custLinFactNeighborX="-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898D9F-8233-4492-B663-C3EAFB145193}" type="pres">
      <dgm:prSet presAssocID="{9E663A8A-7A5E-454E-BD29-43EAD6B34B7F}" presName="Childtext1" presStyleLbl="revTx" presStyleIdx="1" presStyleCnt="4" custLinFactY="86731" custLinFactNeighborX="-1205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0F09A7-29B7-41E3-9B43-5B7D71E53C89}" type="pres">
      <dgm:prSet presAssocID="{9E663A8A-7A5E-454E-BD29-43EAD6B34B7F}" presName="BalanceSpacing" presStyleCnt="0"/>
      <dgm:spPr/>
      <dgm:t>
        <a:bodyPr/>
        <a:lstStyle/>
        <a:p>
          <a:endParaRPr lang="it-IT"/>
        </a:p>
      </dgm:t>
    </dgm:pt>
    <dgm:pt modelId="{32099B37-F78D-494D-AAFA-0483712DB1AF}" type="pres">
      <dgm:prSet presAssocID="{9E663A8A-7A5E-454E-BD29-43EAD6B34B7F}" presName="BalanceSpacing1" presStyleCnt="0"/>
      <dgm:spPr/>
      <dgm:t>
        <a:bodyPr/>
        <a:lstStyle/>
        <a:p>
          <a:endParaRPr lang="it-IT"/>
        </a:p>
      </dgm:t>
    </dgm:pt>
    <dgm:pt modelId="{4B963AC9-E6CB-40F2-AE40-C70F4E836E4C}" type="pres">
      <dgm:prSet presAssocID="{768F85F4-8E7A-470E-BA1A-F668ECC8451A}" presName="Accent1Text" presStyleLbl="node1" presStyleIdx="3" presStyleCnt="8" custLinFactX="-15274" custLinFactY="10664" custLinFactNeighborX="-100000" custLinFactNeighborY="100000"/>
      <dgm:spPr/>
      <dgm:t>
        <a:bodyPr/>
        <a:lstStyle/>
        <a:p>
          <a:endParaRPr lang="it-IT"/>
        </a:p>
      </dgm:t>
    </dgm:pt>
    <dgm:pt modelId="{BF7111B3-0709-48B8-BF18-7AD49A1AD5B7}" type="pres">
      <dgm:prSet presAssocID="{768F85F4-8E7A-470E-BA1A-F668ECC8451A}" presName="spaceBetweenRectangles" presStyleCnt="0"/>
      <dgm:spPr/>
      <dgm:t>
        <a:bodyPr/>
        <a:lstStyle/>
        <a:p>
          <a:endParaRPr lang="it-IT"/>
        </a:p>
      </dgm:t>
    </dgm:pt>
    <dgm:pt modelId="{A9711832-D41C-4CED-A717-6FB5C9FB00C9}" type="pres">
      <dgm:prSet presAssocID="{B12B3251-05BC-4E09-8048-100619D2AF3F}" presName="composite" presStyleCnt="0"/>
      <dgm:spPr/>
      <dgm:t>
        <a:bodyPr/>
        <a:lstStyle/>
        <a:p>
          <a:endParaRPr lang="it-IT"/>
        </a:p>
      </dgm:t>
    </dgm:pt>
    <dgm:pt modelId="{100A5A07-FD78-4A1A-9237-E344CB76D6BF}" type="pres">
      <dgm:prSet presAssocID="{B12B3251-05BC-4E09-8048-100619D2AF3F}" presName="Parent1" presStyleLbl="node1" presStyleIdx="4" presStyleCnt="8" custLinFactX="59925" custLinFactNeighborX="100000" custLinFactNeighborY="295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70A709-0CF6-4159-96CC-C329B52F08CF}" type="pres">
      <dgm:prSet presAssocID="{B12B3251-05BC-4E09-8048-100619D2AF3F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8303CA-23DF-413A-8DA5-6478A62CFDC0}" type="pres">
      <dgm:prSet presAssocID="{B12B3251-05BC-4E09-8048-100619D2AF3F}" presName="BalanceSpacing" presStyleCnt="0"/>
      <dgm:spPr/>
      <dgm:t>
        <a:bodyPr/>
        <a:lstStyle/>
        <a:p>
          <a:endParaRPr lang="it-IT"/>
        </a:p>
      </dgm:t>
    </dgm:pt>
    <dgm:pt modelId="{A9AD73FA-0E8D-44F5-93B3-0462511A35A4}" type="pres">
      <dgm:prSet presAssocID="{B12B3251-05BC-4E09-8048-100619D2AF3F}" presName="BalanceSpacing1" presStyleCnt="0"/>
      <dgm:spPr/>
      <dgm:t>
        <a:bodyPr/>
        <a:lstStyle/>
        <a:p>
          <a:endParaRPr lang="it-IT"/>
        </a:p>
      </dgm:t>
    </dgm:pt>
    <dgm:pt modelId="{D438837C-7E5D-4912-8D21-4E58A107AFFA}" type="pres">
      <dgm:prSet presAssocID="{BD038B60-2A86-4A4B-A281-48B8B22958F2}" presName="Accent1Text" presStyleLbl="node1" presStyleIdx="5" presStyleCnt="8" custLinFactX="100000" custLinFactNeighborX="117240" custLinFactNeighborY="-56093"/>
      <dgm:spPr/>
      <dgm:t>
        <a:bodyPr/>
        <a:lstStyle/>
        <a:p>
          <a:endParaRPr lang="it-IT"/>
        </a:p>
      </dgm:t>
    </dgm:pt>
    <dgm:pt modelId="{8E69D371-6A32-45E9-ADF2-312FA28FB001}" type="pres">
      <dgm:prSet presAssocID="{BD038B60-2A86-4A4B-A281-48B8B22958F2}" presName="spaceBetweenRectangles" presStyleCnt="0"/>
      <dgm:spPr/>
      <dgm:t>
        <a:bodyPr/>
        <a:lstStyle/>
        <a:p>
          <a:endParaRPr lang="it-IT"/>
        </a:p>
      </dgm:t>
    </dgm:pt>
    <dgm:pt modelId="{84370355-14B6-4FB5-A67F-DBE485B7C699}" type="pres">
      <dgm:prSet presAssocID="{DCE9FC6C-DC7E-4D72-B330-0492EE2E467D}" presName="composite" presStyleCnt="0"/>
      <dgm:spPr/>
      <dgm:t>
        <a:bodyPr/>
        <a:lstStyle/>
        <a:p>
          <a:endParaRPr lang="it-IT"/>
        </a:p>
      </dgm:t>
    </dgm:pt>
    <dgm:pt modelId="{BCD0AE5E-C182-4252-A0F5-496F1D23EDF3}" type="pres">
      <dgm:prSet presAssocID="{DCE9FC6C-DC7E-4D72-B330-0492EE2E467D}" presName="Parent1" presStyleLbl="node1" presStyleIdx="6" presStyleCnt="8" custLinFactX="1767" custLinFactNeighborX="100000" custLinFactNeighborY="-562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840841-8F38-4D27-9607-FF19D4B4C7B0}" type="pres">
      <dgm:prSet presAssocID="{DCE9FC6C-DC7E-4D72-B330-0492EE2E467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F6EF0D-285E-438D-9556-BF918CD82FE1}" type="pres">
      <dgm:prSet presAssocID="{DCE9FC6C-DC7E-4D72-B330-0492EE2E467D}" presName="BalanceSpacing" presStyleCnt="0"/>
      <dgm:spPr/>
      <dgm:t>
        <a:bodyPr/>
        <a:lstStyle/>
        <a:p>
          <a:endParaRPr lang="it-IT"/>
        </a:p>
      </dgm:t>
    </dgm:pt>
    <dgm:pt modelId="{964E168A-4403-4E0C-88CD-9F78569A9B48}" type="pres">
      <dgm:prSet presAssocID="{DCE9FC6C-DC7E-4D72-B330-0492EE2E467D}" presName="BalanceSpacing1" presStyleCnt="0"/>
      <dgm:spPr/>
      <dgm:t>
        <a:bodyPr/>
        <a:lstStyle/>
        <a:p>
          <a:endParaRPr lang="it-IT"/>
        </a:p>
      </dgm:t>
    </dgm:pt>
    <dgm:pt modelId="{22AB5CB3-533A-44EE-A6DD-B74C75B73BD0}" type="pres">
      <dgm:prSet presAssocID="{CEBED25A-03BE-49E3-8CE2-3FA131D11BB0}" presName="Accent1Text" presStyleLbl="node1" presStyleIdx="7" presStyleCnt="8" custScaleX="26703" custScaleY="26224" custLinFactX="-241952" custLinFactY="-138825" custLinFactNeighborX="-300000" custLinFactNeighborY="-200000"/>
      <dgm:spPr/>
      <dgm:t>
        <a:bodyPr/>
        <a:lstStyle/>
        <a:p>
          <a:endParaRPr lang="it-IT"/>
        </a:p>
      </dgm:t>
    </dgm:pt>
  </dgm:ptLst>
  <dgm:cxnLst>
    <dgm:cxn modelId="{4687C422-8715-474D-B691-8CF0CF2FE0C1}" type="presOf" srcId="{2B9DB0DC-46E7-4B34-9754-65C2E528DDE2}" destId="{22D4AF48-A781-4247-A39E-A4CC01248EB6}" srcOrd="0" destOrd="0" presId="urn:microsoft.com/office/officeart/2008/layout/AlternatingHexagons"/>
    <dgm:cxn modelId="{3EAA2256-4E72-4DD5-9289-6B830BCE3532}" type="presOf" srcId="{AAE6A58C-CC7F-4C77-A169-3D2C0A0D197E}" destId="{B04E28D7-9601-424D-AD4E-D68CAE9532E4}" srcOrd="0" destOrd="0" presId="urn:microsoft.com/office/officeart/2008/layout/AlternatingHexagons"/>
    <dgm:cxn modelId="{1A76BC1A-A5DF-4A5C-B327-1783F6119943}" type="presOf" srcId="{7D941ABD-89E2-4359-A276-E14421F40100}" destId="{EB70A709-0CF6-4159-96CC-C329B52F08CF}" srcOrd="0" destOrd="0" presId="urn:microsoft.com/office/officeart/2008/layout/AlternatingHexagons"/>
    <dgm:cxn modelId="{9015E044-F827-4F88-B97C-BA127BF33749}" type="presOf" srcId="{CEBED25A-03BE-49E3-8CE2-3FA131D11BB0}" destId="{22AB5CB3-533A-44EE-A6DD-B74C75B73BD0}" srcOrd="0" destOrd="0" presId="urn:microsoft.com/office/officeart/2008/layout/AlternatingHexagons"/>
    <dgm:cxn modelId="{D3ECFFF5-A8C8-494A-A77F-04F9858C4EE3}" srcId="{AAE6A58C-CC7F-4C77-A169-3D2C0A0D197E}" destId="{DCE9FC6C-DC7E-4D72-B330-0492EE2E467D}" srcOrd="3" destOrd="0" parTransId="{C3EB4912-B632-4469-9739-E9709C861C4F}" sibTransId="{CEBED25A-03BE-49E3-8CE2-3FA131D11BB0}"/>
    <dgm:cxn modelId="{DC7BF6B7-2F6F-4FA9-9872-683E79EE6069}" srcId="{AAE6A58C-CC7F-4C77-A169-3D2C0A0D197E}" destId="{14A37561-5563-46AE-BA0C-3EF64E4364DA}" srcOrd="0" destOrd="0" parTransId="{878F3777-E828-4420-9B7F-D8DEFAC06A78}" sibTransId="{2B9DB0DC-46E7-4B34-9754-65C2E528DDE2}"/>
    <dgm:cxn modelId="{26E5BD71-5331-4182-932B-A79A532024CD}" srcId="{AAE6A58C-CC7F-4C77-A169-3D2C0A0D197E}" destId="{9E663A8A-7A5E-454E-BD29-43EAD6B34B7F}" srcOrd="1" destOrd="0" parTransId="{3A5C5F3A-ACCE-488A-B9E6-6A0086573894}" sibTransId="{768F85F4-8E7A-470E-BA1A-F668ECC8451A}"/>
    <dgm:cxn modelId="{950DC2EA-4989-447E-A74B-D9FD4D7E0F9F}" type="presOf" srcId="{DCE9FC6C-DC7E-4D72-B330-0492EE2E467D}" destId="{BCD0AE5E-C182-4252-A0F5-496F1D23EDF3}" srcOrd="0" destOrd="0" presId="urn:microsoft.com/office/officeart/2008/layout/AlternatingHexagons"/>
    <dgm:cxn modelId="{45BF3252-7639-485F-B8CB-D162A74B8ABB}" srcId="{B12B3251-05BC-4E09-8048-100619D2AF3F}" destId="{7D941ABD-89E2-4359-A276-E14421F40100}" srcOrd="0" destOrd="0" parTransId="{720DBA71-9C9A-4381-A257-EC3D733F60F7}" sibTransId="{5397E0E1-F5A0-44F2-B6D3-859775A122C0}"/>
    <dgm:cxn modelId="{8783100A-D7B2-461D-B3D2-97E298A768A8}" type="presOf" srcId="{9E663A8A-7A5E-454E-BD29-43EAD6B34B7F}" destId="{7F53E584-BE6E-4059-B2CC-5FF3F1CE301F}" srcOrd="0" destOrd="0" presId="urn:microsoft.com/office/officeart/2008/layout/AlternatingHexagons"/>
    <dgm:cxn modelId="{37EF4048-9FB1-44ED-83C8-2D924AEF4B8E}" srcId="{9E663A8A-7A5E-454E-BD29-43EAD6B34B7F}" destId="{9DFB4F94-9039-4643-8BD3-38E02F092B86}" srcOrd="0" destOrd="0" parTransId="{C9F069D0-135B-4DDC-83DC-D062524DD273}" sibTransId="{0EEAAE34-7C70-4300-B651-E3B7E33469A3}"/>
    <dgm:cxn modelId="{5C7C2211-DD75-4022-9C53-DFC6E0ABF0CF}" type="presOf" srcId="{768F85F4-8E7A-470E-BA1A-F668ECC8451A}" destId="{4B963AC9-E6CB-40F2-AE40-C70F4E836E4C}" srcOrd="0" destOrd="0" presId="urn:microsoft.com/office/officeart/2008/layout/AlternatingHexagons"/>
    <dgm:cxn modelId="{E0A276E0-4402-487C-938C-4A77ED69A8C7}" srcId="{AAE6A58C-CC7F-4C77-A169-3D2C0A0D197E}" destId="{B12B3251-05BC-4E09-8048-100619D2AF3F}" srcOrd="2" destOrd="0" parTransId="{B0F1AD98-0373-4E01-9376-9BA4DA2B8020}" sibTransId="{BD038B60-2A86-4A4B-A281-48B8B22958F2}"/>
    <dgm:cxn modelId="{B53DAA15-94B0-4310-8B32-F58A8B3D3791}" type="presOf" srcId="{9DFB4F94-9039-4643-8BD3-38E02F092B86}" destId="{EB898D9F-8233-4492-B663-C3EAFB145193}" srcOrd="0" destOrd="0" presId="urn:microsoft.com/office/officeart/2008/layout/AlternatingHexagons"/>
    <dgm:cxn modelId="{27D8319F-0612-4B6C-9CDD-EA8958301F37}" type="presOf" srcId="{14A37561-5563-46AE-BA0C-3EF64E4364DA}" destId="{8152A511-1A76-419C-8F26-09A0F92C6938}" srcOrd="0" destOrd="0" presId="urn:microsoft.com/office/officeart/2008/layout/AlternatingHexagons"/>
    <dgm:cxn modelId="{1F5A0E90-A82B-4ADE-B648-5BE843B33D10}" type="presOf" srcId="{B12B3251-05BC-4E09-8048-100619D2AF3F}" destId="{100A5A07-FD78-4A1A-9237-E344CB76D6BF}" srcOrd="0" destOrd="0" presId="urn:microsoft.com/office/officeart/2008/layout/AlternatingHexagons"/>
    <dgm:cxn modelId="{A9C127CE-5B93-4511-9A14-BA153830AC8E}" type="presOf" srcId="{BD038B60-2A86-4A4B-A281-48B8B22958F2}" destId="{D438837C-7E5D-4912-8D21-4E58A107AFFA}" srcOrd="0" destOrd="0" presId="urn:microsoft.com/office/officeart/2008/layout/AlternatingHexagons"/>
    <dgm:cxn modelId="{1A8D1B9A-9060-4AB3-A92F-15506288D996}" type="presParOf" srcId="{B04E28D7-9601-424D-AD4E-D68CAE9532E4}" destId="{11473CF1-3480-4F0F-B66D-FE0CC44B71FC}" srcOrd="0" destOrd="0" presId="urn:microsoft.com/office/officeart/2008/layout/AlternatingHexagons"/>
    <dgm:cxn modelId="{A73AED7F-0DD3-4599-812C-C32AF139B625}" type="presParOf" srcId="{11473CF1-3480-4F0F-B66D-FE0CC44B71FC}" destId="{8152A511-1A76-419C-8F26-09A0F92C6938}" srcOrd="0" destOrd="0" presId="urn:microsoft.com/office/officeart/2008/layout/AlternatingHexagons"/>
    <dgm:cxn modelId="{B3A84A17-CC5C-44F4-959A-E58A08BB68E4}" type="presParOf" srcId="{11473CF1-3480-4F0F-B66D-FE0CC44B71FC}" destId="{4B7E83B8-6B97-430F-A8DE-1A1D4185F1DE}" srcOrd="1" destOrd="0" presId="urn:microsoft.com/office/officeart/2008/layout/AlternatingHexagons"/>
    <dgm:cxn modelId="{A0966174-9E37-40C5-B10A-C9F62C45559C}" type="presParOf" srcId="{11473CF1-3480-4F0F-B66D-FE0CC44B71FC}" destId="{6F17202A-3C1D-461E-90D4-62245A60BFCE}" srcOrd="2" destOrd="0" presId="urn:microsoft.com/office/officeart/2008/layout/AlternatingHexagons"/>
    <dgm:cxn modelId="{35023F39-4329-4227-AB69-5F693DAFB0E1}" type="presParOf" srcId="{11473CF1-3480-4F0F-B66D-FE0CC44B71FC}" destId="{28189807-B55D-46CF-AFC0-C6BBCEEA4203}" srcOrd="3" destOrd="0" presId="urn:microsoft.com/office/officeart/2008/layout/AlternatingHexagons"/>
    <dgm:cxn modelId="{3B5A7E97-00D9-4003-88CF-04EFC84B586B}" type="presParOf" srcId="{11473CF1-3480-4F0F-B66D-FE0CC44B71FC}" destId="{22D4AF48-A781-4247-A39E-A4CC01248EB6}" srcOrd="4" destOrd="0" presId="urn:microsoft.com/office/officeart/2008/layout/AlternatingHexagons"/>
    <dgm:cxn modelId="{99C0B28A-F1D1-42E1-BDD4-F16569EACCAB}" type="presParOf" srcId="{B04E28D7-9601-424D-AD4E-D68CAE9532E4}" destId="{FAD66FE1-D6F7-482E-835C-3E03A1CFBF73}" srcOrd="1" destOrd="0" presId="urn:microsoft.com/office/officeart/2008/layout/AlternatingHexagons"/>
    <dgm:cxn modelId="{F8B6CE69-8CF6-4D9C-A3A1-37B47C6B450D}" type="presParOf" srcId="{B04E28D7-9601-424D-AD4E-D68CAE9532E4}" destId="{9FC5BF0D-6A94-4320-9D4F-847A329DCDF1}" srcOrd="2" destOrd="0" presId="urn:microsoft.com/office/officeart/2008/layout/AlternatingHexagons"/>
    <dgm:cxn modelId="{D58404FF-2833-4A7C-B5ED-BCCE60811473}" type="presParOf" srcId="{9FC5BF0D-6A94-4320-9D4F-847A329DCDF1}" destId="{7F53E584-BE6E-4059-B2CC-5FF3F1CE301F}" srcOrd="0" destOrd="0" presId="urn:microsoft.com/office/officeart/2008/layout/AlternatingHexagons"/>
    <dgm:cxn modelId="{B17BB2A3-2ED1-4F3E-921F-1CC1AA1A6843}" type="presParOf" srcId="{9FC5BF0D-6A94-4320-9D4F-847A329DCDF1}" destId="{EB898D9F-8233-4492-B663-C3EAFB145193}" srcOrd="1" destOrd="0" presId="urn:microsoft.com/office/officeart/2008/layout/AlternatingHexagons"/>
    <dgm:cxn modelId="{44AFF9EA-AD00-4AC9-9153-31D8BC1637C2}" type="presParOf" srcId="{9FC5BF0D-6A94-4320-9D4F-847A329DCDF1}" destId="{B30F09A7-29B7-41E3-9B43-5B7D71E53C89}" srcOrd="2" destOrd="0" presId="urn:microsoft.com/office/officeart/2008/layout/AlternatingHexagons"/>
    <dgm:cxn modelId="{DC4E55F3-6291-45F7-BB40-72BCA443032B}" type="presParOf" srcId="{9FC5BF0D-6A94-4320-9D4F-847A329DCDF1}" destId="{32099B37-F78D-494D-AAFA-0483712DB1AF}" srcOrd="3" destOrd="0" presId="urn:microsoft.com/office/officeart/2008/layout/AlternatingHexagons"/>
    <dgm:cxn modelId="{8B712D88-01DA-4249-893F-0D3C3DE4B1DA}" type="presParOf" srcId="{9FC5BF0D-6A94-4320-9D4F-847A329DCDF1}" destId="{4B963AC9-E6CB-40F2-AE40-C70F4E836E4C}" srcOrd="4" destOrd="0" presId="urn:microsoft.com/office/officeart/2008/layout/AlternatingHexagons"/>
    <dgm:cxn modelId="{CF560D5A-1947-4AA7-AF0C-470A1D52758D}" type="presParOf" srcId="{B04E28D7-9601-424D-AD4E-D68CAE9532E4}" destId="{BF7111B3-0709-48B8-BF18-7AD49A1AD5B7}" srcOrd="3" destOrd="0" presId="urn:microsoft.com/office/officeart/2008/layout/AlternatingHexagons"/>
    <dgm:cxn modelId="{1AD4D9D8-A5BF-4BDE-955F-6CA6895549ED}" type="presParOf" srcId="{B04E28D7-9601-424D-AD4E-D68CAE9532E4}" destId="{A9711832-D41C-4CED-A717-6FB5C9FB00C9}" srcOrd="4" destOrd="0" presId="urn:microsoft.com/office/officeart/2008/layout/AlternatingHexagons"/>
    <dgm:cxn modelId="{3A70321C-5C10-4F6C-9FFF-48FC69A31966}" type="presParOf" srcId="{A9711832-D41C-4CED-A717-6FB5C9FB00C9}" destId="{100A5A07-FD78-4A1A-9237-E344CB76D6BF}" srcOrd="0" destOrd="0" presId="urn:microsoft.com/office/officeart/2008/layout/AlternatingHexagons"/>
    <dgm:cxn modelId="{AC0E9D07-43B4-4675-B158-EEDBC8821795}" type="presParOf" srcId="{A9711832-D41C-4CED-A717-6FB5C9FB00C9}" destId="{EB70A709-0CF6-4159-96CC-C329B52F08CF}" srcOrd="1" destOrd="0" presId="urn:microsoft.com/office/officeart/2008/layout/AlternatingHexagons"/>
    <dgm:cxn modelId="{CED41127-551B-4FBA-A1C3-03129933D42D}" type="presParOf" srcId="{A9711832-D41C-4CED-A717-6FB5C9FB00C9}" destId="{DC8303CA-23DF-413A-8DA5-6478A62CFDC0}" srcOrd="2" destOrd="0" presId="urn:microsoft.com/office/officeart/2008/layout/AlternatingHexagons"/>
    <dgm:cxn modelId="{558F3D75-5377-498E-81C3-CD90A12378A5}" type="presParOf" srcId="{A9711832-D41C-4CED-A717-6FB5C9FB00C9}" destId="{A9AD73FA-0E8D-44F5-93B3-0462511A35A4}" srcOrd="3" destOrd="0" presId="urn:microsoft.com/office/officeart/2008/layout/AlternatingHexagons"/>
    <dgm:cxn modelId="{B67EB9FC-A0AA-420B-B918-D5D3893A6950}" type="presParOf" srcId="{A9711832-D41C-4CED-A717-6FB5C9FB00C9}" destId="{D438837C-7E5D-4912-8D21-4E58A107AFFA}" srcOrd="4" destOrd="0" presId="urn:microsoft.com/office/officeart/2008/layout/AlternatingHexagons"/>
    <dgm:cxn modelId="{8E28940A-6238-41F1-9109-117AA1BA1AAA}" type="presParOf" srcId="{B04E28D7-9601-424D-AD4E-D68CAE9532E4}" destId="{8E69D371-6A32-45E9-ADF2-312FA28FB001}" srcOrd="5" destOrd="0" presId="urn:microsoft.com/office/officeart/2008/layout/AlternatingHexagons"/>
    <dgm:cxn modelId="{67D9DFE1-1A28-4A16-BC21-1FEE0D0797DA}" type="presParOf" srcId="{B04E28D7-9601-424D-AD4E-D68CAE9532E4}" destId="{84370355-14B6-4FB5-A67F-DBE485B7C699}" srcOrd="6" destOrd="0" presId="urn:microsoft.com/office/officeart/2008/layout/AlternatingHexagons"/>
    <dgm:cxn modelId="{EFCD3051-F568-42E8-874C-0846E5682594}" type="presParOf" srcId="{84370355-14B6-4FB5-A67F-DBE485B7C699}" destId="{BCD0AE5E-C182-4252-A0F5-496F1D23EDF3}" srcOrd="0" destOrd="0" presId="urn:microsoft.com/office/officeart/2008/layout/AlternatingHexagons"/>
    <dgm:cxn modelId="{42B95107-8603-4721-9CC8-1799976481E5}" type="presParOf" srcId="{84370355-14B6-4FB5-A67F-DBE485B7C699}" destId="{CC840841-8F38-4D27-9607-FF19D4B4C7B0}" srcOrd="1" destOrd="0" presId="urn:microsoft.com/office/officeart/2008/layout/AlternatingHexagons"/>
    <dgm:cxn modelId="{06262ECA-7CA5-49B7-8370-5473E4098D0E}" type="presParOf" srcId="{84370355-14B6-4FB5-A67F-DBE485B7C699}" destId="{1CF6EF0D-285E-438D-9556-BF918CD82FE1}" srcOrd="2" destOrd="0" presId="urn:microsoft.com/office/officeart/2008/layout/AlternatingHexagons"/>
    <dgm:cxn modelId="{9C254060-47E5-4771-ABBF-5C81B491BCC4}" type="presParOf" srcId="{84370355-14B6-4FB5-A67F-DBE485B7C699}" destId="{964E168A-4403-4E0C-88CD-9F78569A9B48}" srcOrd="3" destOrd="0" presId="urn:microsoft.com/office/officeart/2008/layout/AlternatingHexagons"/>
    <dgm:cxn modelId="{EEB147E2-2183-44B5-8B41-7FDCAB283A95}" type="presParOf" srcId="{84370355-14B6-4FB5-A67F-DBE485B7C699}" destId="{22AB5CB3-533A-44EE-A6DD-B74C75B73BD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11F0AD-7A11-487D-9832-BBD7597AE7A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4B15741-354A-4174-857E-D9D0A4BFC7BD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2060"/>
              </a:solidFill>
            </a:rPr>
            <a:t>ICT</a:t>
          </a:r>
          <a:endParaRPr lang="it-IT" sz="2000" b="1" dirty="0">
            <a:solidFill>
              <a:srgbClr val="002060"/>
            </a:solidFill>
          </a:endParaRPr>
        </a:p>
      </dgm:t>
    </dgm:pt>
    <dgm:pt modelId="{D80896DB-DC7B-4527-8BD6-5D668725F022}" type="parTrans" cxnId="{3F24F209-41D6-40E0-8DA5-A35728D3E98C}">
      <dgm:prSet/>
      <dgm:spPr/>
      <dgm:t>
        <a:bodyPr/>
        <a:lstStyle/>
        <a:p>
          <a:endParaRPr lang="it-IT"/>
        </a:p>
      </dgm:t>
    </dgm:pt>
    <dgm:pt modelId="{A83A87B5-C4D0-48E3-9770-C38BEF0FC147}" type="sibTrans" cxnId="{3F24F209-41D6-40E0-8DA5-A35728D3E98C}">
      <dgm:prSet/>
      <dgm:spPr/>
      <dgm:t>
        <a:bodyPr/>
        <a:lstStyle/>
        <a:p>
          <a:endParaRPr lang="it-IT"/>
        </a:p>
      </dgm:t>
    </dgm:pt>
    <dgm:pt modelId="{06A215DC-EDC6-4C0C-B2F8-3409B3A7BE60}">
      <dgm:prSet phldrT="[Testo]" custT="1"/>
      <dgm:spPr/>
      <dgm:t>
        <a:bodyPr/>
        <a:lstStyle/>
        <a:p>
          <a:r>
            <a:rPr lang="it-IT" sz="2400" b="1" dirty="0" smtClean="0">
              <a:solidFill>
                <a:schemeClr val="tx1"/>
              </a:solidFill>
            </a:rPr>
            <a:t>Tecnologia «OFFICE»</a:t>
          </a:r>
          <a:endParaRPr lang="it-IT" sz="2400" b="1" dirty="0">
            <a:solidFill>
              <a:schemeClr val="tx1"/>
            </a:solidFill>
          </a:endParaRPr>
        </a:p>
      </dgm:t>
    </dgm:pt>
    <dgm:pt modelId="{1535A7A8-896B-4706-9FDD-47346571BFE4}" type="parTrans" cxnId="{531A906D-FBB8-4494-A22D-1CF29930FA67}">
      <dgm:prSet/>
      <dgm:spPr/>
      <dgm:t>
        <a:bodyPr/>
        <a:lstStyle/>
        <a:p>
          <a:endParaRPr lang="it-IT"/>
        </a:p>
      </dgm:t>
    </dgm:pt>
    <dgm:pt modelId="{852BD128-F294-47D7-AF34-F4D1F7FC113D}" type="sibTrans" cxnId="{531A906D-FBB8-4494-A22D-1CF29930FA67}">
      <dgm:prSet/>
      <dgm:spPr/>
      <dgm:t>
        <a:bodyPr/>
        <a:lstStyle/>
        <a:p>
          <a:endParaRPr lang="it-IT"/>
        </a:p>
      </dgm:t>
    </dgm:pt>
    <dgm:pt modelId="{7BD33676-2977-404A-9FF3-C34A60A99ECC}">
      <dgm:prSet phldrT="[Testo]" custT="1"/>
      <dgm:spPr/>
      <dgm:t>
        <a:bodyPr/>
        <a:lstStyle/>
        <a:p>
          <a:r>
            <a:rPr lang="it-IT" sz="2400" dirty="0" smtClean="0">
              <a:solidFill>
                <a:srgbClr val="FF0000"/>
              </a:solidFill>
            </a:rPr>
            <a:t>Personale di Studio</a:t>
          </a:r>
          <a:endParaRPr lang="it-IT" sz="2400" dirty="0">
            <a:solidFill>
              <a:srgbClr val="FF0000"/>
            </a:solidFill>
          </a:endParaRPr>
        </a:p>
      </dgm:t>
    </dgm:pt>
    <dgm:pt modelId="{3D09228E-D129-4DF9-A597-A5DD7EFF7252}" type="parTrans" cxnId="{DF91C086-9AC8-4EA9-9881-B95C5AE9F6F7}">
      <dgm:prSet/>
      <dgm:spPr/>
      <dgm:t>
        <a:bodyPr/>
        <a:lstStyle/>
        <a:p>
          <a:endParaRPr lang="it-IT"/>
        </a:p>
      </dgm:t>
    </dgm:pt>
    <dgm:pt modelId="{64DA3684-A298-4C58-B14E-BC692306CFED}" type="sibTrans" cxnId="{DF91C086-9AC8-4EA9-9881-B95C5AE9F6F7}">
      <dgm:prSet/>
      <dgm:spPr/>
      <dgm:t>
        <a:bodyPr/>
        <a:lstStyle/>
        <a:p>
          <a:endParaRPr lang="it-IT"/>
        </a:p>
      </dgm:t>
    </dgm:pt>
    <dgm:pt modelId="{1F885E35-B8E0-40FB-AD14-D1D8D962DE3C}">
      <dgm:prSet phldrT="[Testo]" custT="1"/>
      <dgm:spPr/>
      <dgm:t>
        <a:bodyPr/>
        <a:lstStyle/>
        <a:p>
          <a:r>
            <a:rPr lang="it-IT" sz="2400" dirty="0" smtClean="0">
              <a:solidFill>
                <a:schemeClr val="bg1"/>
              </a:solidFill>
            </a:rPr>
            <a:t>Modelli di Associazionismo</a:t>
          </a:r>
          <a:endParaRPr lang="it-IT" sz="2400" dirty="0">
            <a:solidFill>
              <a:schemeClr val="bg1"/>
            </a:solidFill>
          </a:endParaRPr>
        </a:p>
      </dgm:t>
    </dgm:pt>
    <dgm:pt modelId="{16A1290D-E8DA-4E2C-84C1-4A4A49FA9B55}" type="parTrans" cxnId="{23C567AA-E545-45AD-BF32-57CE4B83E8DE}">
      <dgm:prSet/>
      <dgm:spPr/>
      <dgm:t>
        <a:bodyPr/>
        <a:lstStyle/>
        <a:p>
          <a:endParaRPr lang="it-IT"/>
        </a:p>
      </dgm:t>
    </dgm:pt>
    <dgm:pt modelId="{688769CF-F8FB-4F27-BA45-F46D4F7DAAC4}" type="sibTrans" cxnId="{23C567AA-E545-45AD-BF32-57CE4B83E8DE}">
      <dgm:prSet/>
      <dgm:spPr/>
      <dgm:t>
        <a:bodyPr/>
        <a:lstStyle/>
        <a:p>
          <a:endParaRPr lang="it-IT"/>
        </a:p>
      </dgm:t>
    </dgm:pt>
    <dgm:pt modelId="{6DD4E505-2DCF-4BF0-81DE-6793C632B902}" type="pres">
      <dgm:prSet presAssocID="{A711F0AD-7A11-487D-9832-BBD7597AE7AC}" presName="arrowDiagram" presStyleCnt="0">
        <dgm:presLayoutVars>
          <dgm:chMax val="5"/>
          <dgm:dir/>
          <dgm:resizeHandles val="exact"/>
        </dgm:presLayoutVars>
      </dgm:prSet>
      <dgm:spPr/>
    </dgm:pt>
    <dgm:pt modelId="{BB9A9589-DF5B-4E7A-8EA4-CB3174989FB2}" type="pres">
      <dgm:prSet presAssocID="{A711F0AD-7A11-487D-9832-BBD7597AE7AC}" presName="arrow" presStyleLbl="bgShp" presStyleIdx="0" presStyleCnt="1" custLinFactNeighborX="-174" custLinFactNeighborY="-2045"/>
      <dgm:spPr/>
    </dgm:pt>
    <dgm:pt modelId="{E38552D2-BF22-4EF3-972D-912B8CC5CC93}" type="pres">
      <dgm:prSet presAssocID="{A711F0AD-7A11-487D-9832-BBD7597AE7AC}" presName="arrowDiagram4" presStyleCnt="0"/>
      <dgm:spPr/>
    </dgm:pt>
    <dgm:pt modelId="{6CDD43B1-7DD1-4520-B777-EF23F2C11F65}" type="pres">
      <dgm:prSet presAssocID="{C4B15741-354A-4174-857E-D9D0A4BFC7BD}" presName="bullet4a" presStyleLbl="node1" presStyleIdx="0" presStyleCnt="4"/>
      <dgm:spPr/>
    </dgm:pt>
    <dgm:pt modelId="{B1DE8705-9739-4C58-B47B-C5EF2F6EE4D6}" type="pres">
      <dgm:prSet presAssocID="{C4B15741-354A-4174-857E-D9D0A4BFC7BD}" presName="textBox4a" presStyleLbl="revTx" presStyleIdx="0" presStyleCnt="4" custScaleX="188601" custLinFactNeighborX="37554" custLinFactNeighborY="-2878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C5A57E-548C-4EA6-ACFD-B4CFC77256CA}" type="pres">
      <dgm:prSet presAssocID="{06A215DC-EDC6-4C0C-B2F8-3409B3A7BE60}" presName="bullet4b" presStyleLbl="node1" presStyleIdx="1" presStyleCnt="4"/>
      <dgm:spPr/>
    </dgm:pt>
    <dgm:pt modelId="{46BF1DE5-62E5-46B7-87FA-989F0E2C2C6D}" type="pres">
      <dgm:prSet presAssocID="{06A215DC-EDC6-4C0C-B2F8-3409B3A7BE60}" presName="textBox4b" presStyleLbl="revTx" presStyleIdx="1" presStyleCnt="4" custScaleX="129436" custLinFactNeighborX="-817" custLinFactNeighborY="-1922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226C8C-2A03-4668-966B-692A8D4709C3}" type="pres">
      <dgm:prSet presAssocID="{7BD33676-2977-404A-9FF3-C34A60A99ECC}" presName="bullet4c" presStyleLbl="node1" presStyleIdx="2" presStyleCnt="4"/>
      <dgm:spPr/>
    </dgm:pt>
    <dgm:pt modelId="{C48793CB-6F39-42D0-99ED-A4326055A361}" type="pres">
      <dgm:prSet presAssocID="{7BD33676-2977-404A-9FF3-C34A60A99ECC}" presName="textBox4c" presStyleLbl="revTx" presStyleIdx="2" presStyleCnt="4" custLinFactNeighborX="-11474" custLinFactNeighborY="-1376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F3E70D-8958-48EF-A40D-E8C57BD58DD4}" type="pres">
      <dgm:prSet presAssocID="{1F885E35-B8E0-40FB-AD14-D1D8D962DE3C}" presName="bullet4d" presStyleLbl="node1" presStyleIdx="3" presStyleCnt="4"/>
      <dgm:spPr/>
    </dgm:pt>
    <dgm:pt modelId="{F9CC06EC-5FF9-4781-86A8-3980172217FE}" type="pres">
      <dgm:prSet presAssocID="{1F885E35-B8E0-40FB-AD14-D1D8D962DE3C}" presName="textBox4d" presStyleLbl="revTx" presStyleIdx="3" presStyleCnt="4" custScaleX="161463" custScaleY="105456" custLinFactNeighborX="8169" custLinFactNeighborY="-61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F91C086-9AC8-4EA9-9881-B95C5AE9F6F7}" srcId="{A711F0AD-7A11-487D-9832-BBD7597AE7AC}" destId="{7BD33676-2977-404A-9FF3-C34A60A99ECC}" srcOrd="2" destOrd="0" parTransId="{3D09228E-D129-4DF9-A597-A5DD7EFF7252}" sibTransId="{64DA3684-A298-4C58-B14E-BC692306CFED}"/>
    <dgm:cxn modelId="{C3A8B923-775C-42C7-B57E-0978C1580C15}" type="presOf" srcId="{A711F0AD-7A11-487D-9832-BBD7597AE7AC}" destId="{6DD4E505-2DCF-4BF0-81DE-6793C632B902}" srcOrd="0" destOrd="0" presId="urn:microsoft.com/office/officeart/2005/8/layout/arrow2"/>
    <dgm:cxn modelId="{3F24F209-41D6-40E0-8DA5-A35728D3E98C}" srcId="{A711F0AD-7A11-487D-9832-BBD7597AE7AC}" destId="{C4B15741-354A-4174-857E-D9D0A4BFC7BD}" srcOrd="0" destOrd="0" parTransId="{D80896DB-DC7B-4527-8BD6-5D668725F022}" sibTransId="{A83A87B5-C4D0-48E3-9770-C38BEF0FC147}"/>
    <dgm:cxn modelId="{D7ED28E9-1CDE-4056-9F89-4D54C8AFE15D}" type="presOf" srcId="{1F885E35-B8E0-40FB-AD14-D1D8D962DE3C}" destId="{F9CC06EC-5FF9-4781-86A8-3980172217FE}" srcOrd="0" destOrd="0" presId="urn:microsoft.com/office/officeart/2005/8/layout/arrow2"/>
    <dgm:cxn modelId="{3F900B9A-C899-4864-A88A-8D9B1355A371}" type="presOf" srcId="{C4B15741-354A-4174-857E-D9D0A4BFC7BD}" destId="{B1DE8705-9739-4C58-B47B-C5EF2F6EE4D6}" srcOrd="0" destOrd="0" presId="urn:microsoft.com/office/officeart/2005/8/layout/arrow2"/>
    <dgm:cxn modelId="{531A906D-FBB8-4494-A22D-1CF29930FA67}" srcId="{A711F0AD-7A11-487D-9832-BBD7597AE7AC}" destId="{06A215DC-EDC6-4C0C-B2F8-3409B3A7BE60}" srcOrd="1" destOrd="0" parTransId="{1535A7A8-896B-4706-9FDD-47346571BFE4}" sibTransId="{852BD128-F294-47D7-AF34-F4D1F7FC113D}"/>
    <dgm:cxn modelId="{BCE3AEF8-56C4-47EA-90A7-2129FC87A986}" type="presOf" srcId="{06A215DC-EDC6-4C0C-B2F8-3409B3A7BE60}" destId="{46BF1DE5-62E5-46B7-87FA-989F0E2C2C6D}" srcOrd="0" destOrd="0" presId="urn:microsoft.com/office/officeart/2005/8/layout/arrow2"/>
    <dgm:cxn modelId="{730C01E3-F60C-4019-B24C-875921899C0D}" type="presOf" srcId="{7BD33676-2977-404A-9FF3-C34A60A99ECC}" destId="{C48793CB-6F39-42D0-99ED-A4326055A361}" srcOrd="0" destOrd="0" presId="urn:microsoft.com/office/officeart/2005/8/layout/arrow2"/>
    <dgm:cxn modelId="{23C567AA-E545-45AD-BF32-57CE4B83E8DE}" srcId="{A711F0AD-7A11-487D-9832-BBD7597AE7AC}" destId="{1F885E35-B8E0-40FB-AD14-D1D8D962DE3C}" srcOrd="3" destOrd="0" parTransId="{16A1290D-E8DA-4E2C-84C1-4A4A49FA9B55}" sibTransId="{688769CF-F8FB-4F27-BA45-F46D4F7DAAC4}"/>
    <dgm:cxn modelId="{8786F837-E8E2-4FCF-AFDC-39A8A609190B}" type="presParOf" srcId="{6DD4E505-2DCF-4BF0-81DE-6793C632B902}" destId="{BB9A9589-DF5B-4E7A-8EA4-CB3174989FB2}" srcOrd="0" destOrd="0" presId="urn:microsoft.com/office/officeart/2005/8/layout/arrow2"/>
    <dgm:cxn modelId="{48658887-7BEC-420D-9F1B-B4DB7261D510}" type="presParOf" srcId="{6DD4E505-2DCF-4BF0-81DE-6793C632B902}" destId="{E38552D2-BF22-4EF3-972D-912B8CC5CC93}" srcOrd="1" destOrd="0" presId="urn:microsoft.com/office/officeart/2005/8/layout/arrow2"/>
    <dgm:cxn modelId="{242CD62C-CA67-49C1-A4CE-C1FD1B82BD38}" type="presParOf" srcId="{E38552D2-BF22-4EF3-972D-912B8CC5CC93}" destId="{6CDD43B1-7DD1-4520-B777-EF23F2C11F65}" srcOrd="0" destOrd="0" presId="urn:microsoft.com/office/officeart/2005/8/layout/arrow2"/>
    <dgm:cxn modelId="{E5DC3426-684E-426D-9170-E40E905795E8}" type="presParOf" srcId="{E38552D2-BF22-4EF3-972D-912B8CC5CC93}" destId="{B1DE8705-9739-4C58-B47B-C5EF2F6EE4D6}" srcOrd="1" destOrd="0" presId="urn:microsoft.com/office/officeart/2005/8/layout/arrow2"/>
    <dgm:cxn modelId="{085581F7-DC02-4443-BC6E-C271F9B174DA}" type="presParOf" srcId="{E38552D2-BF22-4EF3-972D-912B8CC5CC93}" destId="{93C5A57E-548C-4EA6-ACFD-B4CFC77256CA}" srcOrd="2" destOrd="0" presId="urn:microsoft.com/office/officeart/2005/8/layout/arrow2"/>
    <dgm:cxn modelId="{1FF7EF2F-5478-4CB5-AACE-118A4228CD27}" type="presParOf" srcId="{E38552D2-BF22-4EF3-972D-912B8CC5CC93}" destId="{46BF1DE5-62E5-46B7-87FA-989F0E2C2C6D}" srcOrd="3" destOrd="0" presId="urn:microsoft.com/office/officeart/2005/8/layout/arrow2"/>
    <dgm:cxn modelId="{A20C0FEA-E4C0-4201-9C91-AFB260668010}" type="presParOf" srcId="{E38552D2-BF22-4EF3-972D-912B8CC5CC93}" destId="{AD226C8C-2A03-4668-966B-692A8D4709C3}" srcOrd="4" destOrd="0" presId="urn:microsoft.com/office/officeart/2005/8/layout/arrow2"/>
    <dgm:cxn modelId="{E2283ACD-3A8D-442E-BFBC-473CB45AAFBC}" type="presParOf" srcId="{E38552D2-BF22-4EF3-972D-912B8CC5CC93}" destId="{C48793CB-6F39-42D0-99ED-A4326055A361}" srcOrd="5" destOrd="0" presId="urn:microsoft.com/office/officeart/2005/8/layout/arrow2"/>
    <dgm:cxn modelId="{CDA0F901-0AE5-4079-8F69-A7BF40695117}" type="presParOf" srcId="{E38552D2-BF22-4EF3-972D-912B8CC5CC93}" destId="{57F3E70D-8958-48EF-A40D-E8C57BD58DD4}" srcOrd="6" destOrd="0" presId="urn:microsoft.com/office/officeart/2005/8/layout/arrow2"/>
    <dgm:cxn modelId="{B6D4018D-C7B7-4BF5-B436-E686F41ECD7F}" type="presParOf" srcId="{E38552D2-BF22-4EF3-972D-912B8CC5CC93}" destId="{F9CC06EC-5FF9-4781-86A8-3980172217F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C7D945-D777-444E-84CA-D5490D4D16CA}" type="doc">
      <dgm:prSet loTypeId="urn:microsoft.com/office/officeart/2009/3/layout/IncreasingArrowsProcess" loCatId="process" qsTypeId="urn:microsoft.com/office/officeart/2005/8/quickstyle/3d9" qsCatId="3D" csTypeId="urn:microsoft.com/office/officeart/2005/8/colors/accent6_5" csCatId="accent6" phldr="1"/>
      <dgm:spPr/>
    </dgm:pt>
    <dgm:pt modelId="{5DD6C52E-126E-4982-B84F-CE5F0AFCBCD0}">
      <dgm:prSet phldrT="[Testo]" custT="1"/>
      <dgm:spPr/>
      <dgm:t>
        <a:bodyPr/>
        <a:lstStyle/>
        <a:p>
          <a:r>
            <a:rPr lang="it-IT" sz="2400" b="1" dirty="0" smtClean="0"/>
            <a:t>Metis</a:t>
          </a:r>
          <a:endParaRPr lang="it-IT" sz="2400" b="1" dirty="0"/>
        </a:p>
      </dgm:t>
    </dgm:pt>
    <dgm:pt modelId="{BBCD6CAF-586F-4D30-992D-568005C90B20}" type="parTrans" cxnId="{FEF76D83-2C86-4946-AC34-D8D9A3E8C4BD}">
      <dgm:prSet/>
      <dgm:spPr/>
      <dgm:t>
        <a:bodyPr/>
        <a:lstStyle/>
        <a:p>
          <a:endParaRPr lang="it-IT"/>
        </a:p>
      </dgm:t>
    </dgm:pt>
    <dgm:pt modelId="{09E7AA93-AE77-48D7-8139-B39D5018C070}" type="sibTrans" cxnId="{FEF76D83-2C86-4946-AC34-D8D9A3E8C4BD}">
      <dgm:prSet/>
      <dgm:spPr/>
      <dgm:t>
        <a:bodyPr/>
        <a:lstStyle/>
        <a:p>
          <a:endParaRPr lang="it-IT"/>
        </a:p>
      </dgm:t>
    </dgm:pt>
    <dgm:pt modelId="{5A68471F-9F04-4900-A41D-AE8897386785}">
      <dgm:prSet phldrT="[Testo]" custT="1"/>
      <dgm:spPr/>
      <dgm:t>
        <a:bodyPr/>
        <a:lstStyle/>
        <a:p>
          <a:r>
            <a:rPr lang="it-IT" sz="2400" dirty="0" err="1" smtClean="0"/>
            <a:t>Fimmgmatica</a:t>
          </a:r>
          <a:endParaRPr lang="it-IT" sz="2400" dirty="0"/>
        </a:p>
      </dgm:t>
    </dgm:pt>
    <dgm:pt modelId="{05CD42D7-86A2-4D33-BEE7-47D414E56200}" type="parTrans" cxnId="{EC786859-E34F-469B-8E15-D53C8797B9D1}">
      <dgm:prSet/>
      <dgm:spPr/>
      <dgm:t>
        <a:bodyPr/>
        <a:lstStyle/>
        <a:p>
          <a:endParaRPr lang="it-IT"/>
        </a:p>
      </dgm:t>
    </dgm:pt>
    <dgm:pt modelId="{0D83CD52-3E32-4252-B93A-E8C7997AD20F}" type="sibTrans" cxnId="{EC786859-E34F-469B-8E15-D53C8797B9D1}">
      <dgm:prSet/>
      <dgm:spPr/>
      <dgm:t>
        <a:bodyPr/>
        <a:lstStyle/>
        <a:p>
          <a:endParaRPr lang="it-IT"/>
        </a:p>
      </dgm:t>
    </dgm:pt>
    <dgm:pt modelId="{D3D72EAC-156F-40A8-98C3-873CEDDF96EB}">
      <dgm:prSet phldrT="[Testo]" custT="1"/>
      <dgm:spPr/>
      <dgm:t>
        <a:bodyPr/>
        <a:lstStyle/>
        <a:p>
          <a:r>
            <a:rPr lang="it-IT" sz="2400" dirty="0" err="1" smtClean="0"/>
            <a:t>NetMedica</a:t>
          </a:r>
          <a:endParaRPr lang="it-IT" sz="2400" dirty="0"/>
        </a:p>
      </dgm:t>
    </dgm:pt>
    <dgm:pt modelId="{F8092710-E456-45CC-9A7A-672F107AB9DA}" type="parTrans" cxnId="{D48F22DE-FAAD-4AFE-AC4F-655E895B8788}">
      <dgm:prSet/>
      <dgm:spPr/>
      <dgm:t>
        <a:bodyPr/>
        <a:lstStyle/>
        <a:p>
          <a:endParaRPr lang="it-IT"/>
        </a:p>
      </dgm:t>
    </dgm:pt>
    <dgm:pt modelId="{607D9177-A154-4828-B1D4-A31FB5B5C20C}" type="sibTrans" cxnId="{D48F22DE-FAAD-4AFE-AC4F-655E895B8788}">
      <dgm:prSet/>
      <dgm:spPr/>
      <dgm:t>
        <a:bodyPr/>
        <a:lstStyle/>
        <a:p>
          <a:endParaRPr lang="it-IT"/>
        </a:p>
      </dgm:t>
    </dgm:pt>
    <dgm:pt modelId="{EC27F60E-F65A-4955-8773-9A7ED0083D7D}">
      <dgm:prSet phldrT="[Testo]" custT="1"/>
      <dgm:spPr/>
      <dgm:t>
        <a:bodyPr/>
        <a:lstStyle/>
        <a:p>
          <a:r>
            <a:rPr lang="it-IT" sz="2000" dirty="0" smtClean="0"/>
            <a:t>Centro Studi</a:t>
          </a:r>
          <a:endParaRPr lang="it-IT" sz="2000" dirty="0"/>
        </a:p>
      </dgm:t>
    </dgm:pt>
    <dgm:pt modelId="{E2ABB3E9-C454-476C-A5FD-F9C7C46E48E5}" type="sibTrans" cxnId="{7F646956-3249-4C78-B99F-6AF75D07FE36}">
      <dgm:prSet/>
      <dgm:spPr/>
      <dgm:t>
        <a:bodyPr/>
        <a:lstStyle/>
        <a:p>
          <a:endParaRPr lang="it-IT"/>
        </a:p>
      </dgm:t>
    </dgm:pt>
    <dgm:pt modelId="{C11A05BD-67AF-4CAB-B92A-639570D4DBC4}" type="parTrans" cxnId="{7F646956-3249-4C78-B99F-6AF75D07FE36}">
      <dgm:prSet/>
      <dgm:spPr/>
      <dgm:t>
        <a:bodyPr/>
        <a:lstStyle/>
        <a:p>
          <a:endParaRPr lang="it-IT"/>
        </a:p>
      </dgm:t>
    </dgm:pt>
    <dgm:pt modelId="{97D706FF-75C9-459C-AC96-137F522BD631}" type="pres">
      <dgm:prSet presAssocID="{09C7D945-D777-444E-84CA-D5490D4D16C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16B37F3-F045-4EF8-A193-744DA735E12B}" type="pres">
      <dgm:prSet presAssocID="{5DD6C52E-126E-4982-B84F-CE5F0AFCBCD0}" presName="parentText1" presStyleLbl="node1" presStyleIdx="0" presStyleCnt="4" custLinFactNeighborX="393" custLinFactNeighborY="134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5B22B8-0F4E-4214-A2E6-79B68A59C6DA}" type="pres">
      <dgm:prSet presAssocID="{5A68471F-9F04-4900-A41D-AE8897386785}" presName="parentText2" presStyleLbl="node1" presStyleIdx="1" presStyleCnt="4" custLinFactNeighborX="638" custLinFactNeighborY="-1235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F0138C-503E-46DA-BF3B-D7E8DFCEA617}" type="pres">
      <dgm:prSet presAssocID="{D3D72EAC-156F-40A8-98C3-873CEDDF96EB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27A790-B313-41DF-8EC0-D379DA502B9B}" type="pres">
      <dgm:prSet presAssocID="{EC27F60E-F65A-4955-8773-9A7ED0083D7D}" presName="parentText4" presStyleLbl="node1" presStyleIdx="3" presStyleCnt="4" custLinFactNeighborX="1798" custLinFactNeighborY="1095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8315222-7A94-4555-A8C7-A96F0F78E4B7}" type="presOf" srcId="{5A68471F-9F04-4900-A41D-AE8897386785}" destId="{1D5B22B8-0F4E-4214-A2E6-79B68A59C6DA}" srcOrd="0" destOrd="0" presId="urn:microsoft.com/office/officeart/2009/3/layout/IncreasingArrowsProcess"/>
    <dgm:cxn modelId="{D48F22DE-FAAD-4AFE-AC4F-655E895B8788}" srcId="{09C7D945-D777-444E-84CA-D5490D4D16CA}" destId="{D3D72EAC-156F-40A8-98C3-873CEDDF96EB}" srcOrd="2" destOrd="0" parTransId="{F8092710-E456-45CC-9A7A-672F107AB9DA}" sibTransId="{607D9177-A154-4828-B1D4-A31FB5B5C20C}"/>
    <dgm:cxn modelId="{EC786859-E34F-469B-8E15-D53C8797B9D1}" srcId="{09C7D945-D777-444E-84CA-D5490D4D16CA}" destId="{5A68471F-9F04-4900-A41D-AE8897386785}" srcOrd="1" destOrd="0" parTransId="{05CD42D7-86A2-4D33-BEE7-47D414E56200}" sibTransId="{0D83CD52-3E32-4252-B93A-E8C7997AD20F}"/>
    <dgm:cxn modelId="{1C244C40-E330-46E7-A7F2-1B4C0750E235}" type="presOf" srcId="{D3D72EAC-156F-40A8-98C3-873CEDDF96EB}" destId="{E4F0138C-503E-46DA-BF3B-D7E8DFCEA617}" srcOrd="0" destOrd="0" presId="urn:microsoft.com/office/officeart/2009/3/layout/IncreasingArrowsProcess"/>
    <dgm:cxn modelId="{DF5D155F-6EC4-4461-87F7-ACE0A339127A}" type="presOf" srcId="{09C7D945-D777-444E-84CA-D5490D4D16CA}" destId="{97D706FF-75C9-459C-AC96-137F522BD631}" srcOrd="0" destOrd="0" presId="urn:microsoft.com/office/officeart/2009/3/layout/IncreasingArrowsProcess"/>
    <dgm:cxn modelId="{7F646956-3249-4C78-B99F-6AF75D07FE36}" srcId="{09C7D945-D777-444E-84CA-D5490D4D16CA}" destId="{EC27F60E-F65A-4955-8773-9A7ED0083D7D}" srcOrd="3" destOrd="0" parTransId="{C11A05BD-67AF-4CAB-B92A-639570D4DBC4}" sibTransId="{E2ABB3E9-C454-476C-A5FD-F9C7C46E48E5}"/>
    <dgm:cxn modelId="{FEF76D83-2C86-4946-AC34-D8D9A3E8C4BD}" srcId="{09C7D945-D777-444E-84CA-D5490D4D16CA}" destId="{5DD6C52E-126E-4982-B84F-CE5F0AFCBCD0}" srcOrd="0" destOrd="0" parTransId="{BBCD6CAF-586F-4D30-992D-568005C90B20}" sibTransId="{09E7AA93-AE77-48D7-8139-B39D5018C070}"/>
    <dgm:cxn modelId="{3711AAC0-371D-42ED-9D56-35AF56C95272}" type="presOf" srcId="{EC27F60E-F65A-4955-8773-9A7ED0083D7D}" destId="{6227A790-B313-41DF-8EC0-D379DA502B9B}" srcOrd="0" destOrd="0" presId="urn:microsoft.com/office/officeart/2009/3/layout/IncreasingArrowsProcess"/>
    <dgm:cxn modelId="{A3690228-EF65-4FF7-B8F6-CB4A944C2741}" type="presOf" srcId="{5DD6C52E-126E-4982-B84F-CE5F0AFCBCD0}" destId="{716B37F3-F045-4EF8-A193-744DA735E12B}" srcOrd="0" destOrd="0" presId="urn:microsoft.com/office/officeart/2009/3/layout/IncreasingArrowsProcess"/>
    <dgm:cxn modelId="{DCA6716A-5681-479A-A2AA-D7D5F899D387}" type="presParOf" srcId="{97D706FF-75C9-459C-AC96-137F522BD631}" destId="{716B37F3-F045-4EF8-A193-744DA735E12B}" srcOrd="0" destOrd="0" presId="urn:microsoft.com/office/officeart/2009/3/layout/IncreasingArrowsProcess"/>
    <dgm:cxn modelId="{8200B5B9-4E1C-4624-951E-B984ADE86D27}" type="presParOf" srcId="{97D706FF-75C9-459C-AC96-137F522BD631}" destId="{1D5B22B8-0F4E-4214-A2E6-79B68A59C6DA}" srcOrd="1" destOrd="0" presId="urn:microsoft.com/office/officeart/2009/3/layout/IncreasingArrowsProcess"/>
    <dgm:cxn modelId="{357492B2-3A42-485E-A53B-FBD777486979}" type="presParOf" srcId="{97D706FF-75C9-459C-AC96-137F522BD631}" destId="{E4F0138C-503E-46DA-BF3B-D7E8DFCEA617}" srcOrd="2" destOrd="0" presId="urn:microsoft.com/office/officeart/2009/3/layout/IncreasingArrowsProcess"/>
    <dgm:cxn modelId="{6DDF5F8C-6648-4FCB-8A06-51A5C7C265F2}" type="presParOf" srcId="{97D706FF-75C9-459C-AC96-137F522BD631}" destId="{6227A790-B313-41DF-8EC0-D379DA502B9B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536" y="0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8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536" y="9446678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</a:defRPr>
            </a:lvl1pPr>
          </a:lstStyle>
          <a:p>
            <a:fld id="{64BB6150-AF62-4004-8389-BF06442A3D4B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11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536" y="0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7" y="4724202"/>
            <a:ext cx="544957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536" y="9446678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D944FBB-FF3A-4542-BFB9-C086EE68C6D3}" type="slidenum">
              <a:rPr lang="de-DE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622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55613" y="4505325"/>
            <a:ext cx="5481637" cy="96043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55613" y="5592763"/>
            <a:ext cx="5500687" cy="796925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DDE852AA-B524-46AA-B8F7-EBD5001329BA}" type="slidenum">
              <a:rPr lang="de-DE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08775" y="222250"/>
            <a:ext cx="2130425" cy="5783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14325" y="222250"/>
            <a:ext cx="6242050" cy="5783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1FDA8C17-EDC6-4C50-A0A4-3E5348105C8E}" type="slidenum">
              <a:rPr lang="de-DE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43BFE734-5993-475A-9A56-BB736494F8CE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B7079E25-2C53-46E5-BA37-B774C5AAB1DB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FDAAD1BE-D98A-4081-A2BB-D9788640376E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47B133A1-06DA-4096-8A20-CB2AD60D7A32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2A94B6BC-9856-42D7-8514-9B5F9F0B8841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9E9E7FA7-2912-4FCB-BD67-20B03B767892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619DEAA6-57E0-470A-A9F0-60843953B10B}" type="slidenum">
              <a:rPr lang="de-DE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F8C3D63D-66EC-4689-8191-A80759089C9D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DDE852AA-B524-46AA-B8F7-EBD5001329BA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1FDA8C17-EDC6-4C50-A0A4-3E5348105C8E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43BFE734-5993-475A-9A56-BB736494F8CE}" type="slidenum">
              <a:rPr lang="de-DE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B7079E25-2C53-46E5-BA37-B774C5AAB1DB}" type="slidenum">
              <a:rPr lang="de-DE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FDAAD1BE-D98A-4081-A2BB-D9788640376E}" type="slidenum">
              <a:rPr lang="de-DE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47B133A1-06DA-4096-8A20-CB2AD60D7A32}" type="slidenum">
              <a:rPr lang="de-DE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2A94B6BC-9856-42D7-8514-9B5F9F0B8841}" type="slidenum">
              <a:rPr lang="de-DE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9E9E7FA7-2912-4FCB-BD67-20B03B767892}" type="slidenum">
              <a:rPr lang="de-DE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F8C3D63D-66EC-4689-8191-A80759089C9D}" type="slidenum">
              <a:rPr lang="de-DE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/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222250"/>
            <a:ext cx="67056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08182249-1D51-4744-8499-BF8C9BD21FE8}" type="slidenum">
              <a:rPr lang="de-DE"/>
              <a:pPr/>
              <a:t>‹N›</a:t>
            </a:fld>
            <a:endParaRPr lang="de-DE"/>
          </a:p>
        </p:txBody>
      </p:sp>
      <p:sp>
        <p:nvSpPr>
          <p:cNvPr id="11270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7/1/2015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08182249-1D51-4744-8499-BF8C9BD21FE8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immgnapoli.it/images/fimmg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9295"/>
            <a:ext cx="1667435" cy="714615"/>
          </a:xfrm>
          <a:prstGeom prst="rect">
            <a:avLst/>
          </a:prstGeom>
          <a:noFill/>
        </p:spPr>
      </p:pic>
      <p:pic>
        <p:nvPicPr>
          <p:cNvPr id="6" name="Immagine 5" descr="Logo preview, bozza 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6170" y="2224915"/>
            <a:ext cx="5810250" cy="42386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06056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7200" dirty="0" err="1" smtClean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InNov@FIMMG</a:t>
            </a:r>
            <a:r>
              <a:rPr lang="it-IT" sz="4400" dirty="0" smtClean="0">
                <a:latin typeface="Agency FB" pitchFamily="34" charset="0"/>
              </a:rPr>
              <a:t/>
            </a:r>
            <a:br>
              <a:rPr lang="it-IT" sz="4400" dirty="0" smtClean="0">
                <a:latin typeface="Agency FB" pitchFamily="34" charset="0"/>
              </a:rPr>
            </a:br>
            <a:r>
              <a:rPr lang="it-IT" sz="4400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Il nuovo progetto della MG</a:t>
            </a:r>
            <a:endParaRPr lang="it-IT" sz="4400" dirty="0">
              <a:latin typeface="Agency FB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0156" y="696037"/>
            <a:ext cx="8229600" cy="1245804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latin typeface="Agency FB" pitchFamily="34" charset="0"/>
              </a:rPr>
              <a:t>Rafforzamento della </a:t>
            </a:r>
            <a:r>
              <a:rPr lang="it-IT" sz="4000" dirty="0" err="1" smtClean="0">
                <a:latin typeface="Agency FB" pitchFamily="34" charset="0"/>
              </a:rPr>
              <a:t>Governance</a:t>
            </a:r>
            <a:r>
              <a:rPr lang="it-IT" sz="4000" dirty="0" smtClean="0">
                <a:latin typeface="Agency FB" pitchFamily="34" charset="0"/>
              </a:rPr>
              <a:t> Clinica Territoriale</a:t>
            </a:r>
            <a:endParaRPr lang="it-IT" sz="4000" dirty="0">
              <a:latin typeface="Agency FB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9905" y="2126549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Raggiungimento di due obiettivi:</a:t>
            </a:r>
            <a:endParaRPr lang="it-IT" sz="2400" dirty="0">
              <a:latin typeface="Arial" pitchFamily="34" charset="0"/>
              <a:cs typeface="Arial" pitchFamily="34" charset="0"/>
            </a:endParaRPr>
          </a:p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APPROPRIATEZZA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Grado di utilità di una pratica diagnostico-terapeutica (ma anche di un luogo di cura)</a:t>
            </a:r>
          </a:p>
          <a:p>
            <a:pPr marL="393192" lvl="1" indent="0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ADERENZA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it-IT" dirty="0">
                <a:latin typeface="Arial" pitchFamily="34" charset="0"/>
                <a:cs typeface="Arial" pitchFamily="34" charset="0"/>
              </a:rPr>
              <a:t>grado di adesione a quella pratica, da parte della persona. Definisce quindi la misura in cui il paziente segue le indicazioni fornite.</a:t>
            </a:r>
          </a:p>
          <a:p>
            <a:pPr lvl="1"/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5" name="Picture 2" descr="http://www.fimmgnapoli.it/images/fimmg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46" y="241835"/>
            <a:ext cx="1488631" cy="637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970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Medicina pro-attiva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Insieme di azioni in grado di prevenire l’ evento malattia o controllarne/contrastarne gli effetti negativi sulla salute delle persone, attraverso:</a:t>
            </a:r>
          </a:p>
          <a:p>
            <a:pPr lvl="1"/>
            <a:r>
              <a:rPr lang="it-IT" dirty="0" smtClean="0"/>
              <a:t>Monitoraggio attivo delle condizioni di salute</a:t>
            </a:r>
          </a:p>
          <a:p>
            <a:pPr lvl="1"/>
            <a:r>
              <a:rPr lang="it-IT" dirty="0" smtClean="0"/>
              <a:t>Richiamo periodico per la valutazione/monitoraggio stadio clinico</a:t>
            </a:r>
          </a:p>
          <a:p>
            <a:pPr lvl="1"/>
            <a:r>
              <a:rPr lang="it-IT" dirty="0" smtClean="0"/>
              <a:t>Esecuzione di diagnostica di primo livello «in-office»</a:t>
            </a:r>
          </a:p>
          <a:p>
            <a:pPr lvl="1"/>
            <a:r>
              <a:rPr lang="it-IT" dirty="0" smtClean="0"/>
              <a:t>Empowerment del paziente  e Family Learning</a:t>
            </a:r>
          </a:p>
          <a:p>
            <a:pPr lvl="1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695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54759"/>
              </p:ext>
            </p:extLst>
          </p:nvPr>
        </p:nvGraphicFramePr>
        <p:xfrm>
          <a:off x="614149" y="1173707"/>
          <a:ext cx="7656395" cy="511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7318"/>
                <a:gridCol w="3708036"/>
                <a:gridCol w="301041"/>
              </a:tblGrid>
              <a:tr h="731130">
                <a:tc>
                  <a:txBody>
                    <a:bodyPr/>
                    <a:lstStyle/>
                    <a:p>
                      <a:r>
                        <a:rPr lang="it-IT" dirty="0" smtClean="0"/>
                        <a:t>PRESTAZIONI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Applicazione Modelli</a:t>
                      </a:r>
                      <a:r>
                        <a:rPr lang="it-IT" baseline="0" dirty="0" smtClean="0"/>
                        <a:t> di Medicina Pro-Attiva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731130">
                <a:tc>
                  <a:txBody>
                    <a:bodyPr/>
                    <a:lstStyle/>
                    <a:p>
                      <a:r>
                        <a:rPr lang="it-IT" dirty="0" smtClean="0"/>
                        <a:t>Accessi P.S.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-15 –20%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31130">
                <a:tc>
                  <a:txBody>
                    <a:bodyPr/>
                    <a:lstStyle/>
                    <a:p>
                      <a:r>
                        <a:rPr lang="it-IT" dirty="0" smtClean="0"/>
                        <a:t>Ricoveri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- 20 %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31130">
                <a:tc>
                  <a:txBody>
                    <a:bodyPr/>
                    <a:lstStyle/>
                    <a:p>
                      <a:r>
                        <a:rPr lang="it-IT" dirty="0" smtClean="0"/>
                        <a:t>Diagnostica Pesante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- 15</a:t>
                      </a:r>
                      <a:r>
                        <a:rPr lang="it-IT" baseline="0" dirty="0" smtClean="0"/>
                        <a:t> – 22%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31130">
                <a:tc>
                  <a:txBody>
                    <a:bodyPr/>
                    <a:lstStyle/>
                    <a:p>
                      <a:r>
                        <a:rPr lang="it-IT" dirty="0" smtClean="0"/>
                        <a:t>Diagnostica Convenzionale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-10 – 12%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731130">
                <a:tc>
                  <a:txBody>
                    <a:bodyPr/>
                    <a:lstStyle/>
                    <a:p>
                      <a:r>
                        <a:rPr lang="it-IT" dirty="0" smtClean="0"/>
                        <a:t>Laboratorio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- 7% - 15 %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731130">
                <a:tc>
                  <a:txBody>
                    <a:bodyPr/>
                    <a:lstStyle/>
                    <a:p>
                      <a:r>
                        <a:rPr lang="it-IT" dirty="0" smtClean="0"/>
                        <a:t>Specialistica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- 5%  - 10%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594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3552" y="553962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/>
              <a:t>Medico </a:t>
            </a:r>
            <a:r>
              <a:rPr lang="it-IT" dirty="0" smtClean="0"/>
              <a:t>Esperto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87857"/>
            <a:ext cx="8229600" cy="453674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Non è un mini-specialista, né un medico di mezzo tra MG e MS, né tantomeno una figura gerarchica</a:t>
            </a:r>
          </a:p>
          <a:p>
            <a:r>
              <a:rPr lang="it-IT" dirty="0" smtClean="0"/>
              <a:t>E’ il riferimento delle Forme Aggregative su definite aree di patologia, non per visitare il paziente, ma per interfacciarsi  con i Colleghi</a:t>
            </a:r>
          </a:p>
          <a:p>
            <a:r>
              <a:rPr lang="it-IT" dirty="0"/>
              <a:t>Professionista deputato al trasferimento/implementazione delle nuove conoscenze secondo un modello orizzontale e di </a:t>
            </a:r>
            <a:r>
              <a:rPr lang="it-IT" dirty="0" smtClean="0"/>
              <a:t>confronto</a:t>
            </a:r>
          </a:p>
          <a:p>
            <a:r>
              <a:rPr lang="it-IT" dirty="0"/>
              <a:t>P</a:t>
            </a:r>
            <a:r>
              <a:rPr lang="it-IT" dirty="0" smtClean="0"/>
              <a:t>ercorso formativo di tipo «esperienziale» piuttosto che accademico/frontale </a:t>
            </a:r>
          </a:p>
          <a:p>
            <a:r>
              <a:rPr lang="it-IT" dirty="0" smtClean="0"/>
              <a:t>«Motore» di aggiornamento continuo della Aggregazione del Medici appartenenti alle AFT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601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 algn="ctr">
              <a:buNone/>
            </a:pPr>
            <a:r>
              <a:rPr lang="it-IT" sz="3200" dirty="0" smtClean="0"/>
              <a:t>MODELLO FORMATIVO</a:t>
            </a:r>
            <a:endParaRPr 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470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fimmgnapoli.it/images/fimmg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46" y="241835"/>
            <a:ext cx="1488631" cy="637985"/>
          </a:xfrm>
          <a:prstGeom prst="rect">
            <a:avLst/>
          </a:prstGeom>
          <a:noFill/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457200" y="704087"/>
            <a:ext cx="8229600" cy="855771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IL CAMBIAMENTO IN ATTO</a:t>
            </a:r>
            <a:endParaRPr kumimoji="0" lang="it-IT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55811" y="1557851"/>
            <a:ext cx="8032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Dalla formazione accademica tradizionale allo sviluppo delle competenze professionali e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empowerment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professionale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>Questo implica che il processo non sia più il semplice</a:t>
            </a:r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609600" y="3039035"/>
            <a:ext cx="1927412" cy="1075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 smtClean="0">
                <a:latin typeface="Arial" pitchFamily="34" charset="0"/>
                <a:cs typeface="Arial" pitchFamily="34" charset="0"/>
              </a:rPr>
              <a:t>FORMAZIONE</a:t>
            </a:r>
            <a:endParaRPr lang="it-IT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4840941" y="3039036"/>
            <a:ext cx="1927412" cy="1075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PROFESSIONE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2716307" y="3039035"/>
            <a:ext cx="1927412" cy="1075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 smtClean="0">
                <a:latin typeface="Arial" pitchFamily="34" charset="0"/>
                <a:cs typeface="Arial" pitchFamily="34" charset="0"/>
              </a:rPr>
              <a:t>CONOSCENZE</a:t>
            </a:r>
            <a:endParaRPr lang="it-IT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ccia a destra 20"/>
          <p:cNvSpPr/>
          <p:nvPr/>
        </p:nvSpPr>
        <p:spPr>
          <a:xfrm>
            <a:off x="2474259" y="3487271"/>
            <a:ext cx="331694" cy="23308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>
            <a:off x="4607859" y="3460377"/>
            <a:ext cx="331694" cy="23308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573743" y="5190564"/>
            <a:ext cx="1927412" cy="1075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 smtClean="0">
                <a:latin typeface="Arial" pitchFamily="34" charset="0"/>
                <a:cs typeface="Arial" pitchFamily="34" charset="0"/>
              </a:rPr>
              <a:t>FORMAZIONE</a:t>
            </a:r>
            <a:endParaRPr lang="it-IT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4805084" y="5190565"/>
            <a:ext cx="1927412" cy="10757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SVILUPPO COMPETENZE INNOVATIVE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2680450" y="5190564"/>
            <a:ext cx="1927412" cy="1075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 smtClean="0">
                <a:latin typeface="Arial" pitchFamily="34" charset="0"/>
                <a:cs typeface="Arial" pitchFamily="34" charset="0"/>
              </a:rPr>
              <a:t>CONOSCENZE</a:t>
            </a:r>
            <a:endParaRPr lang="it-IT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ccia a destra 25"/>
          <p:cNvSpPr/>
          <p:nvPr/>
        </p:nvSpPr>
        <p:spPr>
          <a:xfrm>
            <a:off x="2438402" y="5638800"/>
            <a:ext cx="331694" cy="23308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a destra 26"/>
          <p:cNvSpPr/>
          <p:nvPr/>
        </p:nvSpPr>
        <p:spPr>
          <a:xfrm>
            <a:off x="4572002" y="5611906"/>
            <a:ext cx="331694" cy="23308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>
            <a:off x="6920757" y="5190565"/>
            <a:ext cx="1927412" cy="1075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PROFESSIONE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ccia a destra 28"/>
          <p:cNvSpPr/>
          <p:nvPr/>
        </p:nvSpPr>
        <p:spPr>
          <a:xfrm>
            <a:off x="6687675" y="5611906"/>
            <a:ext cx="331694" cy="23308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circolare a destra 1"/>
          <p:cNvSpPr/>
          <p:nvPr/>
        </p:nvSpPr>
        <p:spPr>
          <a:xfrm rot="5400000">
            <a:off x="4551307" y="1405095"/>
            <a:ext cx="731520" cy="65391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Freccia circolare a destra 18"/>
          <p:cNvSpPr/>
          <p:nvPr/>
        </p:nvSpPr>
        <p:spPr>
          <a:xfrm rot="5400000">
            <a:off x="5417519" y="2305589"/>
            <a:ext cx="642969" cy="48451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Freccia circolare a destra 19"/>
          <p:cNvSpPr/>
          <p:nvPr/>
        </p:nvSpPr>
        <p:spPr>
          <a:xfrm rot="5400000">
            <a:off x="6470673" y="3329173"/>
            <a:ext cx="599748" cy="2841251"/>
          </a:xfrm>
          <a:prstGeom prst="curvedRightArrow">
            <a:avLst>
              <a:gd name="adj1" fmla="val 25000"/>
              <a:gd name="adj2" fmla="val 61469"/>
              <a:gd name="adj3" fmla="val 31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Esplosione 1 3"/>
          <p:cNvSpPr/>
          <p:nvPr/>
        </p:nvSpPr>
        <p:spPr>
          <a:xfrm>
            <a:off x="6905767" y="3701955"/>
            <a:ext cx="2088107" cy="163773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M. </a:t>
            </a:r>
            <a:r>
              <a:rPr lang="it-IT" dirty="0" err="1" smtClean="0"/>
              <a:t>Esp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0336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primario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Modello caratteristico della medicina generale che consente di affrontare i problemi della persona attraverso:</a:t>
            </a:r>
          </a:p>
          <a:p>
            <a:pPr lvl="1"/>
            <a:r>
              <a:rPr lang="it-IT" dirty="0" smtClean="0"/>
              <a:t>Continuità (</a:t>
            </a:r>
            <a:r>
              <a:rPr lang="it-IT" dirty="0" err="1" smtClean="0"/>
              <a:t>estensività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Comprensività (Presa in carico)</a:t>
            </a:r>
          </a:p>
          <a:p>
            <a:pPr lvl="1"/>
            <a:r>
              <a:rPr lang="it-IT" dirty="0" err="1" smtClean="0"/>
              <a:t>Coordinamemto</a:t>
            </a:r>
            <a:endParaRPr lang="it-IT" dirty="0" smtClean="0"/>
          </a:p>
          <a:p>
            <a:pPr lvl="1"/>
            <a:r>
              <a:rPr lang="it-IT" dirty="0" smtClean="0"/>
              <a:t>Accessibilità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427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Tecnologia di primo </a:t>
            </a:r>
            <a:r>
              <a:rPr lang="it-IT" dirty="0" smtClean="0"/>
              <a:t>livello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Consente di eseguire esami diagnostici di primo livello i gradi di monitorare alcuni indici per eseguire una prima valutazione di gravità (</a:t>
            </a:r>
            <a:r>
              <a:rPr lang="it-IT" dirty="0" err="1" smtClean="0"/>
              <a:t>stadiazione</a:t>
            </a:r>
            <a:r>
              <a:rPr lang="it-IT" dirty="0" smtClean="0"/>
              <a:t>) delle principali condizioni di patologia</a:t>
            </a:r>
          </a:p>
          <a:p>
            <a:pPr lvl="1"/>
            <a:r>
              <a:rPr lang="it-IT" dirty="0" smtClean="0"/>
              <a:t>Basso Costo</a:t>
            </a:r>
          </a:p>
          <a:p>
            <a:pPr lvl="1"/>
            <a:r>
              <a:rPr lang="it-IT" dirty="0" smtClean="0"/>
              <a:t>Semplicità di esecuzione</a:t>
            </a:r>
          </a:p>
          <a:p>
            <a:pPr lvl="1"/>
            <a:r>
              <a:rPr lang="it-IT" dirty="0" smtClean="0"/>
              <a:t>Rapidità di esecuzione</a:t>
            </a:r>
          </a:p>
          <a:p>
            <a:pPr lvl="1"/>
            <a:r>
              <a:rPr lang="it-IT" dirty="0" smtClean="0"/>
              <a:t>Ripetibilità</a:t>
            </a:r>
          </a:p>
          <a:p>
            <a:pPr lvl="1"/>
            <a:r>
              <a:rPr lang="it-IT" dirty="0" smtClean="0"/>
              <a:t>Criteri interpretativi  non complessi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097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Social </a:t>
            </a:r>
            <a:r>
              <a:rPr lang="it-IT" dirty="0" err="1" smtClean="0"/>
              <a:t>Health</a:t>
            </a:r>
            <a:r>
              <a:rPr lang="it-IT" dirty="0" smtClean="0"/>
              <a:t> Network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11" name="CasellaDiTesto 10"/>
          <p:cNvSpPr txBox="1"/>
          <p:nvPr/>
        </p:nvSpPr>
        <p:spPr>
          <a:xfrm>
            <a:off x="191068" y="2074460"/>
            <a:ext cx="883767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Creazione di un portale </a:t>
            </a:r>
            <a:r>
              <a:rPr lang="it-IT" dirty="0" smtClean="0">
                <a:solidFill>
                  <a:srgbClr val="FF0000"/>
                </a:solidFill>
              </a:rPr>
              <a:t>«ilmiomedicodifamiglia.it» </a:t>
            </a:r>
            <a:r>
              <a:rPr lang="it-IT" dirty="0" smtClean="0"/>
              <a:t>semplice e intuitivo, dove </a:t>
            </a:r>
          </a:p>
          <a:p>
            <a:r>
              <a:rPr lang="it-IT" dirty="0" smtClean="0"/>
              <a:t>far incontrare i MMG FIMMG e i propri PAZIENTI in modo da rafforzare il </a:t>
            </a:r>
          </a:p>
          <a:p>
            <a:r>
              <a:rPr lang="it-IT" dirty="0" smtClean="0"/>
              <a:t>rapporto di fiducia in un’ottica WEB 2.0</a:t>
            </a:r>
          </a:p>
          <a:p>
            <a:endParaRPr lang="it-IT" dirty="0"/>
          </a:p>
          <a:p>
            <a:r>
              <a:rPr lang="it-IT" dirty="0" smtClean="0"/>
              <a:t>Favorire la interscambiabilità delle informazioni e la </a:t>
            </a:r>
            <a:r>
              <a:rPr lang="it-IT" dirty="0" err="1" smtClean="0"/>
              <a:t>biderezionalità</a:t>
            </a:r>
            <a:r>
              <a:rPr lang="it-IT" dirty="0" smtClean="0"/>
              <a:t> del</a:t>
            </a:r>
          </a:p>
          <a:p>
            <a:r>
              <a:rPr lang="it-IT" dirty="0"/>
              <a:t>r</a:t>
            </a:r>
            <a:r>
              <a:rPr lang="it-IT" dirty="0" smtClean="0"/>
              <a:t>apporto medico-paziente</a:t>
            </a:r>
          </a:p>
          <a:p>
            <a:endParaRPr lang="it-IT" dirty="0" smtClean="0"/>
          </a:p>
          <a:p>
            <a:r>
              <a:rPr lang="it-IT" dirty="0" smtClean="0"/>
              <a:t>Strumento dove far continuare il dialogo tra medico e paziente fornendo:</a:t>
            </a:r>
          </a:p>
          <a:p>
            <a:r>
              <a:rPr lang="it-IT" dirty="0"/>
              <a:t>	</a:t>
            </a:r>
            <a:r>
              <a:rPr lang="it-IT" dirty="0" smtClean="0"/>
              <a:t>informazioni pratiche (sede, orari, prenotazioni, servizi forniti, ecc.)</a:t>
            </a:r>
          </a:p>
          <a:p>
            <a:r>
              <a:rPr lang="it-IT" dirty="0"/>
              <a:t>	</a:t>
            </a:r>
            <a:r>
              <a:rPr lang="it-IT" dirty="0" smtClean="0"/>
              <a:t>indicazioni su stili di vita, terapie, assunzione </a:t>
            </a:r>
            <a:r>
              <a:rPr lang="it-IT" dirty="0" err="1" smtClean="0"/>
              <a:t>farmci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Iniziative e campagne di prevenzione e vaccinali</a:t>
            </a:r>
          </a:p>
          <a:p>
            <a:r>
              <a:rPr lang="it-IT" dirty="0"/>
              <a:t>	</a:t>
            </a:r>
            <a:r>
              <a:rPr lang="it-IT" dirty="0" smtClean="0"/>
              <a:t>Tutorial per sviluppo aderenza e corretto uso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8814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7814" cy="6858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213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6845" y="466165"/>
            <a:ext cx="8229600" cy="950910"/>
          </a:xfrm>
        </p:spPr>
        <p:txBody>
          <a:bodyPr>
            <a:noAutofit/>
          </a:bodyPr>
          <a:lstStyle/>
          <a:p>
            <a:pPr algn="ctr"/>
            <a:r>
              <a:rPr lang="it-IT" sz="4800" dirty="0">
                <a:latin typeface="Agency FB" pitchFamily="34" charset="0"/>
              </a:rPr>
              <a:t>IL QUADRO DI RIFERIMENTO</a:t>
            </a:r>
            <a:endParaRPr lang="it-IT" sz="4400" dirty="0"/>
          </a:p>
        </p:txBody>
      </p:sp>
      <p:pic>
        <p:nvPicPr>
          <p:cNvPr id="12" name="Picture 2" descr="http://www.fimmgnapoli.it/images/fimmg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35" y="251011"/>
            <a:ext cx="1488631" cy="637985"/>
          </a:xfrm>
          <a:prstGeom prst="rect">
            <a:avLst/>
          </a:prstGeom>
          <a:noFill/>
        </p:spPr>
      </p:pic>
      <p:sp>
        <p:nvSpPr>
          <p:cNvPr id="14" name="Pentagono 13"/>
          <p:cNvSpPr/>
          <p:nvPr/>
        </p:nvSpPr>
        <p:spPr>
          <a:xfrm>
            <a:off x="303006" y="1524001"/>
            <a:ext cx="2875879" cy="110277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it-IT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 progressivo invecchiamento </a:t>
            </a:r>
          </a:p>
          <a:p>
            <a:pPr marL="0" indent="0" algn="ctr">
              <a:buNone/>
            </a:pPr>
            <a:r>
              <a:rPr lang="it-IT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della popolazione</a:t>
            </a:r>
            <a:endParaRPr lang="it-IT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entagono 14"/>
          <p:cNvSpPr/>
          <p:nvPr/>
        </p:nvSpPr>
        <p:spPr>
          <a:xfrm>
            <a:off x="295834" y="2793387"/>
            <a:ext cx="2875879" cy="1102773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L’incremento delle malattie croniche</a:t>
            </a:r>
          </a:p>
        </p:txBody>
      </p:sp>
      <p:sp>
        <p:nvSpPr>
          <p:cNvPr id="16" name="Pentagono 15"/>
          <p:cNvSpPr/>
          <p:nvPr/>
        </p:nvSpPr>
        <p:spPr>
          <a:xfrm>
            <a:off x="297627" y="4159455"/>
            <a:ext cx="2875879" cy="1156599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L’aumentata prevalenza della </a:t>
            </a:r>
            <a:r>
              <a:rPr lang="it-IT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polipatologia</a:t>
            </a:r>
            <a:endParaRPr lang="it-IT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entagono 16"/>
          <p:cNvSpPr/>
          <p:nvPr/>
        </p:nvSpPr>
        <p:spPr>
          <a:xfrm>
            <a:off x="276112" y="5531224"/>
            <a:ext cx="2875879" cy="110277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 progressivo modificarsi del contesto sociale – </a:t>
            </a:r>
            <a:r>
              <a:rPr lang="it-IT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empowerment</a:t>
            </a:r>
            <a:r>
              <a:rPr lang="it-IT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del cittadino</a:t>
            </a:r>
            <a:endParaRPr lang="it-IT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3424503" y="3603812"/>
            <a:ext cx="1721223" cy="1111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5338169" y="2377315"/>
            <a:ext cx="3603812" cy="3532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CAMBIAMENTO </a:t>
            </a:r>
          </a:p>
          <a:p>
            <a:pPr algn="ctr"/>
            <a:r>
              <a:rPr lang="it-IT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DELLA RISPOSTA  ASSISTENZIALE:</a:t>
            </a:r>
          </a:p>
          <a:p>
            <a:pPr algn="ctr"/>
            <a:endParaRPr lang="it-IT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OSPEDALI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POSTI LETTO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PROSSIMITA’, DOMICILIARITA’ E RESIDENZIALITA’</a:t>
            </a:r>
            <a:endParaRPr lang="it-IT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34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198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innova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628" y="260648"/>
            <a:ext cx="2049164" cy="12961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2843808" y="620688"/>
            <a:ext cx="630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Appropriatezza e Aderenza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194063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Un portale così popolato e organizzato può avere un sicuro impatto per ogni tipo di progetto sull’ APPROPRIATEZZA e l’ ADERENZA alla terapia. Partendo dal rapporto fiduciario e l’approccio olistico tipico del Medico di Famiglia, lo strumento avrà come risultato la riduzione delle distanze fra medico e paziente.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23528" y="3096181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IPOTESI OPERATIVA: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395536" y="3429000"/>
            <a:ext cx="820891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12124" y="3933055"/>
            <a:ext cx="1927628" cy="1772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STEP 1</a:t>
            </a:r>
          </a:p>
          <a:p>
            <a:pPr algn="ctr"/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Il medico effettua una visita, anche grazie a strumenti diagnostici di primo livello, e assegna al paziente la terapia</a:t>
            </a:r>
          </a:p>
          <a:p>
            <a:pPr algn="ctr"/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(APPROPRIATEZZA</a:t>
            </a:r>
            <a:endParaRPr lang="it-IT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Freccia a destra 17"/>
          <p:cNvSpPr/>
          <p:nvPr/>
        </p:nvSpPr>
        <p:spPr>
          <a:xfrm>
            <a:off x="2339752" y="3717032"/>
            <a:ext cx="62646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>
            <a:off x="4283968" y="4005064"/>
            <a:ext cx="43204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/>
          <p:cNvSpPr/>
          <p:nvPr/>
        </p:nvSpPr>
        <p:spPr>
          <a:xfrm>
            <a:off x="6228184" y="4293096"/>
            <a:ext cx="23762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2339752" y="4221088"/>
            <a:ext cx="1944216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STEP 2 </a:t>
            </a:r>
          </a:p>
          <a:p>
            <a:pPr algn="ctr"/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Il medico inserisce la terapia sul portale in modo tale da creare una serie di  </a:t>
            </a:r>
            <a:r>
              <a:rPr lang="it-IT" sz="1400" dirty="0" err="1" smtClean="0">
                <a:solidFill>
                  <a:schemeClr val="accent1">
                    <a:lumMod val="75000"/>
                  </a:schemeClr>
                </a:solidFill>
              </a:rPr>
              <a:t>alert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it-IT" sz="1400" dirty="0" err="1" smtClean="0">
                <a:solidFill>
                  <a:schemeClr val="accent1">
                    <a:lumMod val="75000"/>
                  </a:schemeClr>
                </a:solidFill>
              </a:rPr>
              <a:t>remind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 giornalieri</a:t>
            </a:r>
          </a:p>
          <a:p>
            <a:pPr algn="ctr"/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(ADERENZA)</a:t>
            </a:r>
            <a:endParaRPr lang="it-IT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4248150" y="4509119"/>
            <a:ext cx="1980034" cy="17886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STEP 3 </a:t>
            </a:r>
          </a:p>
          <a:p>
            <a:pPr algn="ctr"/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Nello stesso momento il medico programma una serie di visite periodiche e le immette nel portale</a:t>
            </a:r>
          </a:p>
          <a:p>
            <a:pPr algn="ctr"/>
            <a:r>
              <a:rPr lang="it-IT" sz="1300" dirty="0" smtClean="0">
                <a:solidFill>
                  <a:schemeClr val="accent1">
                    <a:lumMod val="75000"/>
                  </a:schemeClr>
                </a:solidFill>
              </a:rPr>
              <a:t>(MEDICINA </a:t>
            </a:r>
            <a:r>
              <a:rPr lang="it-IT" sz="1300" dirty="0" err="1" smtClean="0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it-IT" sz="1300" dirty="0" smtClean="0">
                <a:solidFill>
                  <a:schemeClr val="accent1">
                    <a:lumMod val="75000"/>
                  </a:schemeClr>
                </a:solidFill>
              </a:rPr>
              <a:t> INIZIATIVA)</a:t>
            </a:r>
            <a:endParaRPr lang="it-IT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228184" y="4797152"/>
            <a:ext cx="1944216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STEP 4</a:t>
            </a:r>
          </a:p>
          <a:p>
            <a:pPr algn="ctr"/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Il portale chiede riscontro al paziente se sta seguendo la terapia e se ha eseguito i controlli periodici</a:t>
            </a:r>
          </a:p>
          <a:p>
            <a:pPr algn="ctr"/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(MONITORAGIO)</a:t>
            </a:r>
            <a:endParaRPr lang="it-IT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0" name="Picture 6" descr="https://trapanimartino.files.wordpress.com/2011/05/1128992488-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57" r="26234"/>
          <a:stretch>
            <a:fillRect/>
          </a:stretch>
        </p:blipFill>
        <p:spPr bwMode="auto">
          <a:xfrm>
            <a:off x="2987824" y="3429000"/>
            <a:ext cx="648072" cy="810090"/>
          </a:xfrm>
          <a:prstGeom prst="rect">
            <a:avLst/>
          </a:prstGeom>
          <a:noFill/>
        </p:spPr>
      </p:pic>
      <p:pic>
        <p:nvPicPr>
          <p:cNvPr id="1036" name="Picture 12" descr="http://icons.iconarchive.com/icons/icons-land/medical/256/People-Patient-Male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005064"/>
            <a:ext cx="720080" cy="720080"/>
          </a:xfrm>
          <a:prstGeom prst="rect">
            <a:avLst/>
          </a:prstGeom>
          <a:noFill/>
        </p:spPr>
      </p:pic>
      <p:pic>
        <p:nvPicPr>
          <p:cNvPr id="1038" name="Picture 14" descr="http://www.icoloridelbuio.info/wp-content/uploads/2014/11/medic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99592" y="3140968"/>
            <a:ext cx="720080" cy="720080"/>
          </a:xfrm>
          <a:prstGeom prst="rect">
            <a:avLst/>
          </a:prstGeom>
          <a:noFill/>
        </p:spPr>
      </p:pic>
      <p:pic>
        <p:nvPicPr>
          <p:cNvPr id="5122" name="Picture 2" descr="http://i.ebayimg.com/00/s/NjQwWDg1Mw==/z/VWAAAOxy0zhTPVLc/$_3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573016"/>
            <a:ext cx="1080120" cy="810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41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Aree Applicative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BPCO</a:t>
            </a:r>
          </a:p>
          <a:p>
            <a:r>
              <a:rPr lang="it-IT" dirty="0" smtClean="0"/>
              <a:t>Malattie Cardiovascolari</a:t>
            </a:r>
          </a:p>
          <a:p>
            <a:r>
              <a:rPr lang="it-IT" dirty="0" smtClean="0"/>
              <a:t>Malattie Metaboliche</a:t>
            </a:r>
          </a:p>
          <a:p>
            <a:r>
              <a:rPr lang="it-IT" dirty="0" smtClean="0"/>
              <a:t>Dolore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73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BPCO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780934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In quanto malattia cronica rappresenta un prototipo che consente di valutare l’impatto di questo modello assistenziale</a:t>
            </a:r>
            <a:r>
              <a:rPr lang="it-IT" dirty="0"/>
              <a:t> </a:t>
            </a:r>
            <a:r>
              <a:rPr lang="it-IT" dirty="0" smtClean="0"/>
              <a:t>su varie aree: sulla </a:t>
            </a:r>
            <a:r>
              <a:rPr lang="it-IT" dirty="0"/>
              <a:t>salute dei cittadini</a:t>
            </a:r>
            <a:r>
              <a:rPr lang="it-IT" dirty="0" smtClean="0"/>
              <a:t>, </a:t>
            </a:r>
            <a:r>
              <a:rPr lang="it-IT" dirty="0"/>
              <a:t>comunità</a:t>
            </a:r>
            <a:r>
              <a:rPr lang="it-IT" dirty="0" smtClean="0"/>
              <a:t>, </a:t>
            </a:r>
            <a:r>
              <a:rPr lang="it-IT" dirty="0"/>
              <a:t>linee guida specifiche, variabilità e disomogeneità delle prestazioni, precisa definizione della patologia in esame, impatto economico, organizzazione e strutturazione delle attività assistenziali </a:t>
            </a:r>
            <a:endParaRPr lang="it-IT" dirty="0" smtClean="0"/>
          </a:p>
          <a:p>
            <a:r>
              <a:rPr lang="it-IT" dirty="0" smtClean="0"/>
              <a:t>Monitorare l ‘</a:t>
            </a:r>
            <a:r>
              <a:rPr lang="it-IT" dirty="0" err="1" smtClean="0"/>
              <a:t>empowerment</a:t>
            </a:r>
            <a:r>
              <a:rPr lang="it-IT" dirty="0" smtClean="0"/>
              <a:t> professionale</a:t>
            </a:r>
          </a:p>
          <a:p>
            <a:r>
              <a:rPr lang="it-IT" dirty="0" smtClean="0"/>
              <a:t>Disponibilità di uno specifico accordo AIMAR/FIMMG che definisce ruoli, funzioni e percorsi gestionali dell’assistenza alla persona con BPCO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655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772732"/>
            <a:ext cx="8467859" cy="6085268"/>
          </a:xfrm>
        </p:spPr>
        <p:txBody>
          <a:bodyPr>
            <a:normAutofit fontScale="62500" lnSpcReduction="20000"/>
          </a:bodyPr>
          <a:lstStyle/>
          <a:p>
            <a:r>
              <a:rPr lang="it-IT" sz="3800" b="1" dirty="0"/>
              <a:t>P</a:t>
            </a:r>
            <a:r>
              <a:rPr lang="it-IT" sz="3800" b="1" dirty="0" smtClean="0"/>
              <a:t>revalenza</a:t>
            </a:r>
            <a:r>
              <a:rPr lang="it-IT" sz="3800" dirty="0" smtClean="0"/>
              <a:t>  </a:t>
            </a:r>
            <a:r>
              <a:rPr lang="it-IT" sz="3800" dirty="0"/>
              <a:t>4,5% sulla</a:t>
            </a:r>
            <a:r>
              <a:rPr lang="it-IT" sz="3800" b="1" dirty="0"/>
              <a:t> </a:t>
            </a:r>
            <a:r>
              <a:rPr lang="it-IT" sz="3800" dirty="0"/>
              <a:t>popolazione generale, </a:t>
            </a:r>
            <a:r>
              <a:rPr lang="it-IT" sz="3800" dirty="0" smtClean="0"/>
              <a:t> (8</a:t>
            </a:r>
            <a:r>
              <a:rPr lang="it-IT" sz="3800" dirty="0"/>
              <a:t>% nei maschi e il 4% nella femmine oltre i 65 </a:t>
            </a:r>
            <a:r>
              <a:rPr lang="it-IT" sz="3800" dirty="0" smtClean="0"/>
              <a:t>anni. </a:t>
            </a:r>
            <a:r>
              <a:rPr lang="it-IT" sz="3800" b="1" dirty="0" smtClean="0"/>
              <a:t>Incidenza</a:t>
            </a:r>
            <a:r>
              <a:rPr lang="it-IT" sz="3800" dirty="0" smtClean="0"/>
              <a:t> </a:t>
            </a:r>
            <a:r>
              <a:rPr lang="it-IT" sz="3800" dirty="0"/>
              <a:t>è in continuo </a:t>
            </a:r>
            <a:r>
              <a:rPr lang="it-IT" sz="3800" b="1" dirty="0"/>
              <a:t>aumento </a:t>
            </a:r>
            <a:r>
              <a:rPr lang="it-IT" sz="3800" dirty="0"/>
              <a:t>(fino al 20% nell’anziano), </a:t>
            </a:r>
            <a:endParaRPr lang="it-IT" sz="3800" dirty="0" smtClean="0"/>
          </a:p>
          <a:p>
            <a:r>
              <a:rPr lang="it-IT" sz="3800" b="1" dirty="0"/>
              <a:t>S</a:t>
            </a:r>
            <a:r>
              <a:rPr lang="it-IT" sz="3800" b="1" dirty="0" smtClean="0"/>
              <a:t>pesa </a:t>
            </a:r>
            <a:r>
              <a:rPr lang="it-IT" sz="3800" b="1" dirty="0"/>
              <a:t>complessiva </a:t>
            </a:r>
            <a:r>
              <a:rPr lang="it-IT" sz="3800" dirty="0"/>
              <a:t>annua di circa 1.8 </a:t>
            </a:r>
            <a:r>
              <a:rPr lang="it-IT" sz="3800" dirty="0" err="1"/>
              <a:t>mld</a:t>
            </a:r>
            <a:r>
              <a:rPr lang="it-IT" sz="3800" dirty="0"/>
              <a:t> di €. </a:t>
            </a:r>
            <a:endParaRPr lang="it-IT" sz="3800" dirty="0" smtClean="0"/>
          </a:p>
          <a:p>
            <a:r>
              <a:rPr lang="it-IT" sz="3800" b="1" dirty="0" smtClean="0"/>
              <a:t>Cause principali</a:t>
            </a:r>
            <a:r>
              <a:rPr lang="it-IT" sz="3800" dirty="0" smtClean="0"/>
              <a:t>: inquinamento </a:t>
            </a:r>
            <a:r>
              <a:rPr lang="it-IT" sz="3800" dirty="0"/>
              <a:t>ambientale, fumo, scarsa aderenza alle terapie, ritardo nelle diagnosi, </a:t>
            </a:r>
            <a:endParaRPr lang="it-IT" sz="3800" dirty="0" smtClean="0"/>
          </a:p>
          <a:p>
            <a:r>
              <a:rPr lang="it-IT" sz="3800" dirty="0" smtClean="0"/>
              <a:t>Circa </a:t>
            </a:r>
            <a:r>
              <a:rPr lang="it-IT" sz="3800" dirty="0"/>
              <a:t>il </a:t>
            </a:r>
            <a:r>
              <a:rPr lang="it-IT" sz="3800" b="1" dirty="0"/>
              <a:t>30% dei soggetti </a:t>
            </a:r>
            <a:r>
              <a:rPr lang="it-IT" sz="3800" dirty="0"/>
              <a:t>sottoposti a terapia non seguano con scrupolo una costante assunzione delle prescrizioni mediche. </a:t>
            </a:r>
            <a:r>
              <a:rPr lang="it-IT" sz="3800" dirty="0" smtClean="0"/>
              <a:t> </a:t>
            </a:r>
          </a:p>
          <a:p>
            <a:pPr eaLnBrk="0" hangingPunct="0"/>
            <a:r>
              <a:rPr lang="it-IT" sz="3800" dirty="0" smtClean="0"/>
              <a:t>La </a:t>
            </a:r>
            <a:r>
              <a:rPr lang="it-IT" sz="3800" dirty="0"/>
              <a:t>BPCO </a:t>
            </a:r>
            <a:r>
              <a:rPr lang="it-IT" sz="3800" b="1" dirty="0"/>
              <a:t>assorbe</a:t>
            </a:r>
            <a:r>
              <a:rPr lang="it-IT" sz="3800" dirty="0"/>
              <a:t> circa il 6% della spesa sanitaria nazionale, con un costo medio di circa 2.800 euro/anno, di cui circa  </a:t>
            </a:r>
            <a:r>
              <a:rPr lang="it-IT" sz="3800" dirty="0" smtClean="0"/>
              <a:t>85% </a:t>
            </a:r>
            <a:r>
              <a:rPr lang="it-IT" sz="3800" dirty="0"/>
              <a:t>sono rappresentati da costi diretti del SSN  (ospedalieri, giornate di degenza, accessi PS, ossigenoterapia, ecc.) </a:t>
            </a:r>
          </a:p>
          <a:p>
            <a:pPr eaLnBrk="0" hangingPunct="0"/>
            <a:r>
              <a:rPr lang="it-IT" sz="3800" b="1" dirty="0"/>
              <a:t>A</a:t>
            </a:r>
            <a:r>
              <a:rPr lang="it-IT" sz="3800" b="1" dirty="0" smtClean="0"/>
              <a:t>ppropriatezza </a:t>
            </a:r>
            <a:r>
              <a:rPr lang="it-IT" sz="3800" dirty="0"/>
              <a:t>e </a:t>
            </a:r>
            <a:r>
              <a:rPr lang="it-IT" sz="3800" b="1" dirty="0"/>
              <a:t>aderenza</a:t>
            </a:r>
            <a:r>
              <a:rPr lang="it-IT" sz="3800" dirty="0"/>
              <a:t> </a:t>
            </a:r>
            <a:r>
              <a:rPr lang="it-IT" sz="3800" dirty="0" smtClean="0"/>
              <a:t>comporterebbero </a:t>
            </a:r>
            <a:r>
              <a:rPr lang="it-IT" sz="3800" dirty="0"/>
              <a:t>una netta ottimizzazione delle risorse </a:t>
            </a:r>
            <a:r>
              <a:rPr lang="it-IT" sz="3800" dirty="0" smtClean="0"/>
              <a:t>utilizzate. </a:t>
            </a:r>
            <a:r>
              <a:rPr lang="it-IT" sz="3800" dirty="0"/>
              <a:t>R</a:t>
            </a:r>
            <a:r>
              <a:rPr lang="it-IT" sz="3800" dirty="0" smtClean="0"/>
              <a:t>iduzione </a:t>
            </a:r>
            <a:r>
              <a:rPr lang="it-IT" sz="3800" dirty="0"/>
              <a:t>di circa il 25% del costo medio/paziente per anno e una riduzione di circa il </a:t>
            </a:r>
            <a:r>
              <a:rPr lang="it-IT" sz="3800" dirty="0" smtClean="0"/>
              <a:t>50 </a:t>
            </a:r>
            <a:r>
              <a:rPr lang="it-IT" sz="3800" dirty="0"/>
              <a:t>% delle </a:t>
            </a:r>
            <a:r>
              <a:rPr lang="it-IT" sz="3800" dirty="0" smtClean="0"/>
              <a:t>ospedalizzazioni. </a:t>
            </a:r>
            <a:r>
              <a:rPr lang="it-IT" sz="3800" dirty="0"/>
              <a:t>M</a:t>
            </a:r>
            <a:r>
              <a:rPr lang="it-IT" sz="3800" dirty="0" smtClean="0"/>
              <a:t>iglioramento complessivo </a:t>
            </a:r>
            <a:r>
              <a:rPr lang="it-IT" sz="3800" dirty="0"/>
              <a:t>della qualità della vita delle persone affette.</a:t>
            </a:r>
          </a:p>
          <a:p>
            <a:pPr marL="0" indent="0">
              <a:buNone/>
            </a:pPr>
            <a:endParaRPr lang="it-IT" sz="3400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124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9558" y="122830"/>
            <a:ext cx="8413845" cy="1615076"/>
          </a:xfrm>
        </p:spPr>
        <p:txBody>
          <a:bodyPr>
            <a:normAutofit/>
          </a:bodyPr>
          <a:lstStyle/>
          <a:p>
            <a:pPr algn="ctr"/>
            <a:r>
              <a:rPr lang="it-IT" sz="5400" dirty="0" smtClean="0"/>
              <a:t>Progetto </a:t>
            </a:r>
            <a:r>
              <a:rPr lang="it-IT" sz="4400" dirty="0" smtClean="0"/>
              <a:t/>
            </a:r>
            <a:br>
              <a:rPr lang="it-IT" sz="4400" dirty="0" smtClean="0"/>
            </a:br>
            <a:r>
              <a:rPr lang="it-IT" sz="2800" dirty="0" smtClean="0"/>
              <a:t>(in collaborazione con Menarini)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Coinvolgimento 4 Regioni – durata 12 mesi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Gruppo «Medicina Pro-Attiva»</a:t>
            </a:r>
          </a:p>
          <a:p>
            <a:pPr lvl="1"/>
            <a:r>
              <a:rPr lang="it-IT" dirty="0" smtClean="0"/>
              <a:t>Complessivamente 100 MMG – 150.000 abitanti – campione complessivo 6500-8000 pazienti</a:t>
            </a:r>
          </a:p>
          <a:p>
            <a:pPr lvl="1"/>
            <a:r>
              <a:rPr lang="it-IT" dirty="0" smtClean="0"/>
              <a:t>Percorso Formativo per 100  medici di cui 25 </a:t>
            </a:r>
            <a:r>
              <a:rPr lang="it-IT" dirty="0" err="1" smtClean="0"/>
              <a:t>M.Esp</a:t>
            </a:r>
            <a:r>
              <a:rPr lang="it-IT" dirty="0" smtClean="0"/>
              <a:t>. (Metis)</a:t>
            </a:r>
          </a:p>
          <a:p>
            <a:pPr lvl="1"/>
            <a:r>
              <a:rPr lang="it-IT" dirty="0" smtClean="0"/>
              <a:t>Spirometria di primo livello (</a:t>
            </a:r>
            <a:r>
              <a:rPr lang="it-IT" dirty="0" err="1" smtClean="0"/>
              <a:t>FimmgMatica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Piattaforma di Self-Audit per raccolta dati di miglioramento professionale  direttamente imputati dal MMG (</a:t>
            </a:r>
            <a:r>
              <a:rPr lang="it-IT" dirty="0" err="1" smtClean="0"/>
              <a:t>NetMedica</a:t>
            </a:r>
            <a:r>
              <a:rPr lang="it-IT" dirty="0" smtClean="0"/>
              <a:t>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Gruppo «Medicina Attesa»</a:t>
            </a:r>
          </a:p>
          <a:p>
            <a:pPr lvl="1"/>
            <a:r>
              <a:rPr lang="it-IT" dirty="0"/>
              <a:t>Complessivamente 100 MMG – 150.000 abitanti – campione complessivo 6500-8000 </a:t>
            </a:r>
            <a:r>
              <a:rPr lang="it-IT" dirty="0" smtClean="0"/>
              <a:t>pazienti</a:t>
            </a:r>
          </a:p>
          <a:p>
            <a:pPr lvl="1"/>
            <a:r>
              <a:rPr lang="it-IT" dirty="0"/>
              <a:t>Percorso Formativo per 100  </a:t>
            </a:r>
            <a:r>
              <a:rPr lang="it-IT" dirty="0" smtClean="0"/>
              <a:t>medici</a:t>
            </a:r>
          </a:p>
          <a:p>
            <a:pPr lvl="1"/>
            <a:r>
              <a:rPr lang="it-IT" dirty="0"/>
              <a:t>Piattaforma di Self-Audit</a:t>
            </a:r>
          </a:p>
          <a:p>
            <a:pPr lvl="1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r>
              <a:rPr lang="de-DE" dirty="0" smtClean="0">
                <a:sym typeface="Wingdings" pitchFamily="2" charset="2"/>
              </a:rPr>
              <a:t></a:t>
            </a:r>
            <a:r>
              <a:rPr lang="de-DE" dirty="0" smtClean="0"/>
              <a:t> </a:t>
            </a:r>
            <a:fld id="{619DEAA6-57E0-470A-A9F0-60843953B10B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4793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94" y="2347174"/>
            <a:ext cx="4228950" cy="42289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Centro Studi elaborerà i livelli di miglioramento professionale dei MMG coinvolti nei due gruppi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854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616930"/>
              </p:ext>
            </p:extLst>
          </p:nvPr>
        </p:nvGraphicFramePr>
        <p:xfrm>
          <a:off x="313038" y="2899719"/>
          <a:ext cx="7070400" cy="4311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Stella a 6 punte 6"/>
          <p:cNvSpPr/>
          <p:nvPr/>
        </p:nvSpPr>
        <p:spPr>
          <a:xfrm>
            <a:off x="5240739" y="1568420"/>
            <a:ext cx="3903261" cy="3121925"/>
          </a:xfrm>
          <a:prstGeom prst="star6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Buone Prassi Nuovi Modelli</a:t>
            </a:r>
            <a:endParaRPr lang="it-IT" sz="2800" b="1" dirty="0"/>
          </a:p>
        </p:txBody>
      </p:sp>
      <p:pic>
        <p:nvPicPr>
          <p:cNvPr id="9" name="Immagine 8" descr="Logo preview, bozza 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8365" y="764275"/>
            <a:ext cx="3098068" cy="226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7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Contesto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4077547822"/>
              </p:ext>
            </p:extLst>
          </p:nvPr>
        </p:nvGraphicFramePr>
        <p:xfrm>
          <a:off x="1947081" y="1836611"/>
          <a:ext cx="7196919" cy="520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554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r>
              <a:rPr lang="de-DE" dirty="0" smtClean="0">
                <a:sym typeface="Wingdings" pitchFamily="2" charset="2"/>
              </a:rPr>
              <a:t></a:t>
            </a:r>
            <a:r>
              <a:rPr lang="de-DE" dirty="0" smtClean="0"/>
              <a:t> </a:t>
            </a:r>
            <a:fld id="{619DEAA6-57E0-470A-A9F0-60843953B10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20038" y="796854"/>
            <a:ext cx="8229600" cy="697992"/>
          </a:xfrm>
        </p:spPr>
        <p:txBody>
          <a:bodyPr>
            <a:noAutofit/>
          </a:bodyPr>
          <a:lstStyle/>
          <a:p>
            <a:pPr algn="ctr"/>
            <a:r>
              <a:rPr lang="it-IT" sz="4800" dirty="0" smtClean="0">
                <a:latin typeface="Agency FB" pitchFamily="34" charset="0"/>
              </a:rPr>
              <a:t>[RI]DISEGNARE IL SISTEMA</a:t>
            </a:r>
            <a:endParaRPr lang="it-IT" sz="4800" dirty="0">
              <a:latin typeface="Agency FB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4529" y="1562980"/>
            <a:ext cx="8712045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300" dirty="0" smtClean="0"/>
              <a:t>Individuare un nuovo paradigma per ripensare e ridisegnare il sistema e con esso prevedere le trasformazioni della professione del Medico di Medicina Generale. </a:t>
            </a:r>
          </a:p>
          <a:p>
            <a:pPr algn="just"/>
            <a:endParaRPr lang="it-IT" sz="1300" dirty="0" smtClean="0"/>
          </a:p>
          <a:p>
            <a:pPr algn="just"/>
            <a:r>
              <a:rPr lang="it-IT" sz="1300" dirty="0" smtClean="0"/>
              <a:t>Occorre quindi:</a:t>
            </a:r>
          </a:p>
          <a:p>
            <a:pPr algn="just"/>
            <a:endParaRPr lang="it-IT" sz="1300" dirty="0" smtClean="0"/>
          </a:p>
          <a:p>
            <a:pPr lvl="2" algn="just"/>
            <a:r>
              <a:rPr lang="it-IT" sz="1400" b="1" dirty="0" smtClean="0"/>
              <a:t>Investire su un modello di medicina di iniziativa e di prossimità</a:t>
            </a:r>
            <a:r>
              <a:rPr lang="it-IT" sz="1400" dirty="0" smtClean="0"/>
              <a:t>, modificando il PARADIGMA ASSISTENZIALE che da un modello di “attesa”  va orientato verso un modello di “iniziativa”;</a:t>
            </a:r>
          </a:p>
          <a:p>
            <a:pPr lvl="2" algn="just"/>
            <a:endParaRPr lang="it-IT" sz="1400" dirty="0" smtClean="0"/>
          </a:p>
          <a:p>
            <a:pPr lvl="2" algn="just"/>
            <a:r>
              <a:rPr lang="it-IT" sz="1400" b="1" dirty="0" smtClean="0"/>
              <a:t>Promuovere</a:t>
            </a:r>
            <a:r>
              <a:rPr lang="it-IT" sz="1400" dirty="0" smtClean="0"/>
              <a:t>, anche grazie all’utilizzo delle nuove tecnologie</a:t>
            </a:r>
            <a:r>
              <a:rPr lang="it-IT" sz="1400" b="1" dirty="0" smtClean="0"/>
              <a:t>, i corretti stili di vita </a:t>
            </a:r>
            <a:r>
              <a:rPr lang="it-IT" sz="1400" dirty="0" smtClean="0"/>
              <a:t>come unico mezzo in grado di prevenire le malattie croniche e  la </a:t>
            </a:r>
            <a:r>
              <a:rPr lang="it-IT" sz="1400" dirty="0" err="1" smtClean="0"/>
              <a:t>polipatologia</a:t>
            </a:r>
            <a:r>
              <a:rPr lang="it-IT" sz="1400" dirty="0" smtClean="0"/>
              <a:t>;</a:t>
            </a:r>
          </a:p>
          <a:p>
            <a:pPr lvl="2" algn="just">
              <a:buFont typeface="Arial" pitchFamily="34" charset="0"/>
              <a:buChar char="•"/>
            </a:pPr>
            <a:endParaRPr lang="it-IT" sz="1400" dirty="0" smtClean="0"/>
          </a:p>
          <a:p>
            <a:pPr lvl="2" algn="just">
              <a:buFont typeface="Arial" pitchFamily="34" charset="0"/>
              <a:buChar char="•"/>
            </a:pPr>
            <a:r>
              <a:rPr lang="it-IT" sz="1400" b="1" dirty="0" smtClean="0"/>
              <a:t>Garantire e promuovere l’appropriatezza e l’aderenza al farmaco,</a:t>
            </a:r>
            <a:r>
              <a:rPr lang="it-IT" sz="1400" dirty="0" smtClean="0"/>
              <a:t> anche attraverso nuove tecnologie informatiche, per realizzare una “</a:t>
            </a:r>
            <a:r>
              <a:rPr lang="it-IT" sz="1400" dirty="0" err="1" smtClean="0"/>
              <a:t>governance</a:t>
            </a:r>
            <a:r>
              <a:rPr lang="it-IT" sz="1400" dirty="0" smtClean="0"/>
              <a:t>” clinica adatta al cambiamento e in grado di mantenere i livelli di assistenza</a:t>
            </a:r>
          </a:p>
          <a:p>
            <a:pPr lvl="2" algn="just"/>
            <a:endParaRPr lang="it-IT" sz="1400" dirty="0" smtClean="0"/>
          </a:p>
          <a:p>
            <a:pPr lvl="2" algn="just"/>
            <a:r>
              <a:rPr lang="it-IT" sz="1400" b="1" dirty="0" smtClean="0"/>
              <a:t>Formare e informare i Medici di medicina Generale all’utilizzo di nuovi mezzi tecnologici </a:t>
            </a:r>
            <a:r>
              <a:rPr lang="it-IT" sz="1400" dirty="0" smtClean="0"/>
              <a:t>da affiancare al modello olistico e fiduciario da sempre caratterizzante del rapporto medico / paziente;</a:t>
            </a:r>
          </a:p>
          <a:p>
            <a:pPr lvl="2" algn="just"/>
            <a:endParaRPr lang="it-IT" sz="1400" dirty="0" smtClean="0"/>
          </a:p>
          <a:p>
            <a:pPr lvl="2" algn="just">
              <a:buFont typeface="Arial" pitchFamily="34" charset="0"/>
              <a:buChar char="•"/>
            </a:pPr>
            <a:endParaRPr lang="it-IT" sz="1400" dirty="0" smtClean="0"/>
          </a:p>
          <a:p>
            <a:pPr lvl="2" algn="just"/>
            <a:r>
              <a:rPr lang="it-IT" sz="1400" b="1" dirty="0" smtClean="0"/>
              <a:t>Favorire nuovi modelli operativi dei Medici di Famiglia promuovendo l’aggregazione e il lavoro in team (AFT</a:t>
            </a:r>
            <a:r>
              <a:rPr lang="it-IT" sz="1400" dirty="0" smtClean="0"/>
              <a:t>) supportato da Personale di Studio e  tecnologia di primo livello</a:t>
            </a:r>
          </a:p>
        </p:txBody>
      </p:sp>
      <p:pic>
        <p:nvPicPr>
          <p:cNvPr id="1026" name="Picture 2" descr="http://us.123rf.com/450wm/sarahdesign/sarahdesign1403/sarahdesign140302170/26994286-icona-di-az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616" y="2424845"/>
            <a:ext cx="649966" cy="660237"/>
          </a:xfrm>
          <a:prstGeom prst="rect">
            <a:avLst/>
          </a:prstGeom>
          <a:noFill/>
        </p:spPr>
      </p:pic>
      <p:pic>
        <p:nvPicPr>
          <p:cNvPr id="1028" name="Picture 4" descr="http://us.cdn2.123rf.com/168nwm/outstyle/outstyle1409/outstyle140900075/32095348-icona-della-lente-rotonda-con-bianco-sano-segno-di-cibo-o-un-simb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26" y="3104948"/>
            <a:ext cx="699246" cy="648104"/>
          </a:xfrm>
          <a:prstGeom prst="rect">
            <a:avLst/>
          </a:prstGeom>
          <a:noFill/>
        </p:spPr>
      </p:pic>
      <p:pic>
        <p:nvPicPr>
          <p:cNvPr id="1030" name="Picture 6" descr="http://www.unicapoint.org/vedit/15/img_CATEGORIE/icona_grande/21102014_9.01.57_ic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61" y="4708661"/>
            <a:ext cx="662007" cy="662007"/>
          </a:xfrm>
          <a:prstGeom prst="rect">
            <a:avLst/>
          </a:prstGeom>
          <a:noFill/>
        </p:spPr>
      </p:pic>
      <p:pic>
        <p:nvPicPr>
          <p:cNvPr id="1032" name="Picture 8" descr="http://us.cdn2.123rf.com/168nwm/faysalfarhan/faysalfarhan1309/faysalfarhan130900104/22231140-lavoro-di-squadra-gruppo-icona-blu-lucido-riflesso-pulsante-quadra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365" y="5712498"/>
            <a:ext cx="562237" cy="665181"/>
          </a:xfrm>
          <a:prstGeom prst="rect">
            <a:avLst/>
          </a:prstGeom>
          <a:noFill/>
        </p:spPr>
      </p:pic>
      <p:pic>
        <p:nvPicPr>
          <p:cNvPr id="11" name="Picture 2" descr="http://www.fimmgnapoli.it/images/fimmg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046" y="241835"/>
            <a:ext cx="1488631" cy="637985"/>
          </a:xfrm>
          <a:prstGeom prst="rect">
            <a:avLst/>
          </a:prstGeom>
          <a:noFill/>
        </p:spPr>
      </p:pic>
      <p:pic>
        <p:nvPicPr>
          <p:cNvPr id="7170" name="Picture 2" descr="http://www.laretedellemamme.it/images/icone/salute_neonato/farmaci_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732" y="3916908"/>
            <a:ext cx="638447" cy="6384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33" y="1185527"/>
            <a:ext cx="2732494" cy="252666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8269" y="553963"/>
            <a:ext cx="8229600" cy="649583"/>
          </a:xfrm>
        </p:spPr>
        <p:txBody>
          <a:bodyPr>
            <a:noAutofit/>
          </a:bodyPr>
          <a:lstStyle/>
          <a:p>
            <a:pPr algn="ctr"/>
            <a:r>
              <a:rPr lang="it-IT" sz="4800" dirty="0" err="1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InNov@FIMMG</a:t>
            </a:r>
            <a:endParaRPr lang="it-IT" sz="4800" dirty="0">
              <a:solidFill>
                <a:schemeClr val="accent1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1791" y="3725839"/>
            <a:ext cx="8229600" cy="281143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E’ una azione progettuale di FIMMG che: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dirty="0">
                <a:latin typeface="Arial" pitchFamily="34" charset="0"/>
                <a:cs typeface="Arial" pitchFamily="34" charset="0"/>
              </a:rPr>
              <a:t>f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acilita il 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COORDINAMENTO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dei settori operativi di FIMMG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sviluppa un 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NUOVO MODELLO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di Medicina Generale favorendo i processi di aggregazione, pro-attività e prossimità delle cure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dirty="0">
                <a:latin typeface="Arial" pitchFamily="34" charset="0"/>
                <a:cs typeface="Arial" pitchFamily="34" charset="0"/>
              </a:rPr>
              <a:t>c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rea una piattaforma di sperimentazione di 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BUONE PRASSI 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professionali da riportare nei processi negoziali, territoriale  e nazionale (Accordi Aziendali, Regionali, Nazionale)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r>
              <a:rPr lang="de-DE" dirty="0" smtClean="0">
                <a:sym typeface="Wingdings" pitchFamily="2" charset="2"/>
              </a:rPr>
              <a:t></a:t>
            </a:r>
            <a:r>
              <a:rPr lang="de-DE" dirty="0" smtClean="0"/>
              <a:t> </a:t>
            </a:r>
            <a:fld id="{619DEAA6-57E0-470A-A9F0-60843953B10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6" name="Picture 2" descr="http://www.fimmgnapoli.it/images/fimmg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06" y="161365"/>
            <a:ext cx="1488631" cy="637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206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126" y="218364"/>
            <a:ext cx="8843748" cy="154683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In-Nov@FIMMG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it-IT" dirty="0" smtClean="0"/>
              <a:t>Gli Elementi </a:t>
            </a:r>
            <a:r>
              <a:rPr lang="it-IT" dirty="0"/>
              <a:t>C</a:t>
            </a:r>
            <a:r>
              <a:rPr lang="it-IT" dirty="0" smtClean="0"/>
              <a:t>ostitutivi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6</a:t>
            </a:fld>
            <a:endParaRPr lang="de-DE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352638015"/>
              </p:ext>
            </p:extLst>
          </p:nvPr>
        </p:nvGraphicFramePr>
        <p:xfrm>
          <a:off x="-2395470" y="-309093"/>
          <a:ext cx="13033419" cy="775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96574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2830" y="545910"/>
            <a:ext cx="8898340" cy="85080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Aggregazioni </a:t>
            </a:r>
            <a:r>
              <a:rPr lang="it-IT" dirty="0"/>
              <a:t>e Capacità </a:t>
            </a:r>
            <a:r>
              <a:rPr lang="it-IT" dirty="0" smtClean="0"/>
              <a:t>organizzative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6676"/>
            <a:ext cx="8229600" cy="4907924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Articolo 1</a:t>
            </a:r>
          </a:p>
          <a:p>
            <a:pPr algn="ctr">
              <a:spcBef>
                <a:spcPct val="0"/>
              </a:spcBef>
              <a:buNone/>
            </a:pPr>
            <a:r>
              <a:rPr lang="it-IT" altLang="it-IT" sz="1800" i="1" dirty="0">
                <a:latin typeface="Arial" panose="020B0604020202020204" pitchFamily="34" charset="0"/>
              </a:rPr>
              <a:t>(Riordino dell'assistenza territoriale e mobilità del personale </a:t>
            </a:r>
          </a:p>
          <a:p>
            <a:pPr algn="ctr">
              <a:spcBef>
                <a:spcPct val="0"/>
              </a:spcBef>
              <a:buNone/>
            </a:pPr>
            <a:r>
              <a:rPr lang="it-IT" altLang="it-IT" sz="1800" i="1" dirty="0">
                <a:latin typeface="Arial" panose="020B0604020202020204" pitchFamily="34" charset="0"/>
              </a:rPr>
              <a:t>delle aziende sanitarie)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1800" b="1" dirty="0">
                <a:latin typeface="Arial" panose="020B0604020202020204" pitchFamily="34" charset="0"/>
              </a:rPr>
              <a:t>1. </a:t>
            </a:r>
            <a:r>
              <a:rPr lang="it-IT" altLang="it-IT" sz="1600" b="1" dirty="0">
                <a:latin typeface="Arial" panose="020B0604020202020204" pitchFamily="34" charset="0"/>
              </a:rPr>
              <a:t>Le regioni definiscono l’organizzazione dei servizi territoriali di assistenza primaria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1600" b="1" dirty="0">
                <a:latin typeface="Arial" panose="020B0604020202020204" pitchFamily="34" charset="0"/>
              </a:rPr>
              <a:t>promuovendo l’integrazione con il sociale, anche con riferimento all’assistenza domiciliare, e i servizi ospedalieri, al </a:t>
            </a:r>
            <a:r>
              <a:rPr lang="it-IT" altLang="it-IT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fine di migliorare il livello di efficienza e di capacità di presa in carico dei cittadini</a:t>
            </a:r>
            <a:r>
              <a:rPr lang="it-IT" altLang="it-IT" sz="1600" b="1" dirty="0">
                <a:latin typeface="Arial" panose="020B0604020202020204" pitchFamily="34" charset="0"/>
              </a:rPr>
              <a:t>, secondo modalità operative che prevedono </a:t>
            </a:r>
          </a:p>
          <a:p>
            <a:pPr>
              <a:spcBef>
                <a:spcPct val="0"/>
              </a:spcBef>
              <a:buNone/>
            </a:pPr>
            <a:endParaRPr lang="it-IT" altLang="it-IT" sz="1600" b="1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600" b="1" dirty="0">
                <a:solidFill>
                  <a:srgbClr val="FF0000"/>
                </a:solidFill>
                <a:latin typeface="Arial" panose="020B0604020202020204" pitchFamily="34" charset="0"/>
              </a:rPr>
              <a:t>forme organizzative </a:t>
            </a:r>
            <a:r>
              <a:rPr lang="it-IT" altLang="it-IT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monoprofessionali</a:t>
            </a:r>
            <a:r>
              <a:rPr lang="it-IT" altLang="it-IT" sz="1600" b="1" dirty="0">
                <a:latin typeface="Arial" panose="020B0604020202020204" pitchFamily="34" charset="0"/>
              </a:rPr>
              <a:t>, denominate aggregazioni funzionali territoriali, che condividono, in forma strutturata, obiettivi e percorsi assistenziali, strumenti di valutazione della qualità assistenziale, linee guida, </a:t>
            </a:r>
            <a:r>
              <a:rPr lang="it-IT" altLang="it-IT" sz="1600" b="1" i="1" dirty="0">
                <a:latin typeface="Arial" panose="020B0604020202020204" pitchFamily="34" charset="0"/>
              </a:rPr>
              <a:t>audit e strumenti analoghi, nonché </a:t>
            </a:r>
          </a:p>
          <a:p>
            <a:pPr>
              <a:spcBef>
                <a:spcPct val="0"/>
              </a:spcBef>
              <a:buNone/>
            </a:pPr>
            <a:endParaRPr lang="it-IT" altLang="it-IT" sz="1600" b="1" i="1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forme organizzative </a:t>
            </a:r>
            <a:r>
              <a:rPr lang="it-IT" altLang="it-IT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multiprofessionali</a:t>
            </a:r>
            <a:r>
              <a:rPr lang="it-IT" altLang="it-IT" sz="1600" b="1" dirty="0">
                <a:latin typeface="Arial" panose="020B0604020202020204" pitchFamily="34" charset="0"/>
              </a:rPr>
              <a:t>, denominate unità complesse di cure primarie, che erogano, in coerenza con la programmazione regionale, prestazioni assistenziali tramite il coordinamento e l’integrazione dei medici, delle altre professionalità convenzionate con il Servizio sanitario nazionale, degli infermieri, delle professionalità ostetrica, tecniche, della riabilitazione, della prevenzione e del sociale a rilevanza sanitaria.</a:t>
            </a:r>
            <a:endParaRPr lang="it-IT" altLang="it-IT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708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90114" y="0"/>
            <a:ext cx="4653886" cy="583565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Aggregazione&amp;Organizzazione</a:t>
            </a:r>
            <a:endParaRPr lang="it-IT" sz="28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2A94B6BC-9856-42D7-8514-9B5F9F0B8841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9" name="Segnaposto immagine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7442"/>
          <a:stretch>
            <a:fillRect/>
          </a:stretch>
        </p:blipFill>
        <p:spPr>
          <a:xfrm rot="420000">
            <a:off x="744960" y="529346"/>
            <a:ext cx="7620162" cy="5961904"/>
          </a:xfrm>
        </p:spPr>
      </p:pic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1351901416"/>
              </p:ext>
            </p:extLst>
          </p:nvPr>
        </p:nvGraphicFramePr>
        <p:xfrm>
          <a:off x="520036" y="823793"/>
          <a:ext cx="7955223" cy="501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3915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19DEAA6-57E0-470A-A9F0-60843953B10B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5" name="Picture 2" descr="http://www.fimmgnapoli.it/images/fimmg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46" y="241835"/>
            <a:ext cx="1488631" cy="637985"/>
          </a:xfrm>
          <a:prstGeom prst="rect">
            <a:avLst/>
          </a:prstGeom>
          <a:noFill/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20038" y="796854"/>
            <a:ext cx="8229600" cy="697992"/>
          </a:xfrm>
        </p:spPr>
        <p:txBody>
          <a:bodyPr>
            <a:noAutofit/>
          </a:bodyPr>
          <a:lstStyle/>
          <a:p>
            <a:pPr algn="ctr"/>
            <a:r>
              <a:rPr lang="it-IT" sz="4800" dirty="0" smtClean="0">
                <a:latin typeface="Agency FB" pitchFamily="34" charset="0"/>
              </a:rPr>
              <a:t>UN NUOVO MODELLO</a:t>
            </a:r>
            <a:endParaRPr lang="it-IT" sz="4800" dirty="0">
              <a:latin typeface="Agency FB" pitchFamily="34" charset="0"/>
            </a:endParaRPr>
          </a:p>
        </p:txBody>
      </p:sp>
      <p:pic>
        <p:nvPicPr>
          <p:cNvPr id="33794" name="Picture 2" descr="https://encrypted-tbn3.gstatic.com/images?q=tbn:ANd9GcT6herbn0P9rr30ixD4gzbu6YwO2-S1SpqjTLZHdlwTwTjYSyq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181" y="2410048"/>
            <a:ext cx="1251642" cy="1430448"/>
          </a:xfrm>
          <a:prstGeom prst="rect">
            <a:avLst/>
          </a:prstGeom>
          <a:noFill/>
        </p:spPr>
      </p:pic>
      <p:pic>
        <p:nvPicPr>
          <p:cNvPr id="33796" name="Picture 4" descr="http://healcon.com/doctor/profile-image/AmZ1ZwxlMwVmKmRjBGD4AN==/1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6036" y="2959316"/>
            <a:ext cx="1185195" cy="1354510"/>
          </a:xfrm>
          <a:prstGeom prst="rect">
            <a:avLst/>
          </a:prstGeom>
          <a:noFill/>
        </p:spPr>
      </p:pic>
      <p:pic>
        <p:nvPicPr>
          <p:cNvPr id="33798" name="Picture 6" descr="http://sad.kkc.rmuti.ac.th/html_2556/images/doct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788" y="3417544"/>
            <a:ext cx="1175983" cy="1175983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258184" y="4561231"/>
            <a:ext cx="2237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Organizzazione della Medicina Generale</a:t>
            </a:r>
            <a:endParaRPr lang="it-IT" sz="1400" dirty="0"/>
          </a:p>
        </p:txBody>
      </p:sp>
      <p:grpSp>
        <p:nvGrpSpPr>
          <p:cNvPr id="15" name="Gruppo 14"/>
          <p:cNvGrpSpPr/>
          <p:nvPr/>
        </p:nvGrpSpPr>
        <p:grpSpPr>
          <a:xfrm>
            <a:off x="7241755" y="2222855"/>
            <a:ext cx="1646558" cy="2736420"/>
            <a:chOff x="7250654" y="2093764"/>
            <a:chExt cx="1723720" cy="2864656"/>
          </a:xfrm>
        </p:grpSpPr>
        <p:pic>
          <p:nvPicPr>
            <p:cNvPr id="13" name="Picture 2" descr="http://www.iconexperience.com/_img/v_collection_png/512x512/shadow/senior_citize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90099" y="2093764"/>
              <a:ext cx="1276746" cy="1276745"/>
            </a:xfrm>
            <a:prstGeom prst="rect">
              <a:avLst/>
            </a:prstGeom>
            <a:noFill/>
          </p:spPr>
        </p:pic>
        <p:pic>
          <p:nvPicPr>
            <p:cNvPr id="14" name="Picture 6" descr="http://icon-icons.com/icons2/11/PNG/256/person_user_customer_man_male_man_boy_people_1687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955" y="2986547"/>
              <a:ext cx="1187419" cy="1187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www.unas.edu.pe/fiis/sites/default/files/persona_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654" y="3732335"/>
              <a:ext cx="1226085" cy="1226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CasellaDiTesto 15"/>
          <p:cNvSpPr txBox="1"/>
          <p:nvPr/>
        </p:nvSpPr>
        <p:spPr>
          <a:xfrm>
            <a:off x="6736080" y="5014846"/>
            <a:ext cx="2237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Popolazione</a:t>
            </a:r>
            <a:endParaRPr lang="it-IT" sz="1400" dirty="0"/>
          </a:p>
        </p:txBody>
      </p:sp>
      <p:sp>
        <p:nvSpPr>
          <p:cNvPr id="18" name="Freccia a destra 17"/>
          <p:cNvSpPr/>
          <p:nvPr/>
        </p:nvSpPr>
        <p:spPr>
          <a:xfrm>
            <a:off x="2474259" y="1947134"/>
            <a:ext cx="4776395" cy="123713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Arial" pitchFamily="34" charset="0"/>
                <a:cs typeface="Arial" pitchFamily="34" charset="0"/>
              </a:rPr>
              <a:t>Garantire l’aderenza/appropriatezza al farmaco attraverso la promozione e lo sviluppo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di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competenze innovative e avanzate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2476052" y="3186080"/>
            <a:ext cx="4776395" cy="123713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Arial" pitchFamily="34" charset="0"/>
                <a:cs typeface="Arial" pitchFamily="34" charset="0"/>
              </a:rPr>
              <a:t>Promuovere la prevenzione e i corretti stili di vita attraverso strumenti di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Wellness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Care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477840" y="4425038"/>
            <a:ext cx="4776395" cy="123713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Arial" pitchFamily="34" charset="0"/>
                <a:cs typeface="Arial" pitchFamily="34" charset="0"/>
              </a:rPr>
              <a:t>Promuovere il monitoraggio delle malattie croniche e non solo attraverso strumenti di diagnosi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e/o di teleassistenza e telemedicina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1110a6d69c46b3b585e1173c32bf7332514cf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plate IWH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E24203"/>
      </a:accent1>
      <a:accent2>
        <a:srgbClr val="FB7303"/>
      </a:accent2>
      <a:accent3>
        <a:srgbClr val="FFFFFF"/>
      </a:accent3>
      <a:accent4>
        <a:srgbClr val="000000"/>
      </a:accent4>
      <a:accent5>
        <a:srgbClr val="EEB0AA"/>
      </a:accent5>
      <a:accent6>
        <a:srgbClr val="E36802"/>
      </a:accent6>
      <a:hlink>
        <a:srgbClr val="FEA501"/>
      </a:hlink>
      <a:folHlink>
        <a:srgbClr val="FEC82E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E24203"/>
        </a:accent1>
        <a:accent2>
          <a:srgbClr val="FB7303"/>
        </a:accent2>
        <a:accent3>
          <a:srgbClr val="FFFFFF"/>
        </a:accent3>
        <a:accent4>
          <a:srgbClr val="000000"/>
        </a:accent4>
        <a:accent5>
          <a:srgbClr val="EEB0AA"/>
        </a:accent5>
        <a:accent6>
          <a:srgbClr val="E36802"/>
        </a:accent6>
        <a:hlink>
          <a:srgbClr val="FEA501"/>
        </a:hlink>
        <a:folHlink>
          <a:srgbClr val="FEC8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quinozio">
  <a:themeElements>
    <a:clrScheme name="Personalizzato 13">
      <a:dk1>
        <a:sysClr val="windowText" lastClr="000000"/>
      </a:dk1>
      <a:lt1>
        <a:sysClr val="window" lastClr="FFFFFF"/>
      </a:lt1>
      <a:dk2>
        <a:srgbClr val="4B7B8A"/>
      </a:dk2>
      <a:lt2>
        <a:srgbClr val="D4D2D0"/>
      </a:lt2>
      <a:accent1>
        <a:srgbClr val="6EA0B0"/>
      </a:accent1>
      <a:accent2>
        <a:srgbClr val="005390"/>
      </a:accent2>
      <a:accent3>
        <a:srgbClr val="385C67"/>
      </a:accent3>
      <a:accent4>
        <a:srgbClr val="748560"/>
      </a:accent4>
      <a:accent5>
        <a:srgbClr val="385C67"/>
      </a:accent5>
      <a:accent6>
        <a:srgbClr val="0070C0"/>
      </a:accent6>
      <a:hlink>
        <a:srgbClr val="00C8C3"/>
      </a:hlink>
      <a:folHlink>
        <a:srgbClr val="A116E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2336</TotalTime>
  <Words>1549</Words>
  <Application>Microsoft Office PowerPoint</Application>
  <PresentationFormat>Presentazione su schermo (4:3)</PresentationFormat>
  <Paragraphs>204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5" baseType="lpstr">
      <vt:lpstr>Agency FB</vt:lpstr>
      <vt:lpstr>Arial</vt:lpstr>
      <vt:lpstr>Calibri</vt:lpstr>
      <vt:lpstr>Constantia</vt:lpstr>
      <vt:lpstr>Times New Roman</vt:lpstr>
      <vt:lpstr>Wingdings</vt:lpstr>
      <vt:lpstr>Wingdings 2</vt:lpstr>
      <vt:lpstr>Template IWH</vt:lpstr>
      <vt:lpstr>Equinozio</vt:lpstr>
      <vt:lpstr>Presentazione standard di PowerPoint</vt:lpstr>
      <vt:lpstr>IL QUADRO DI RIFERIMENTO</vt:lpstr>
      <vt:lpstr>Il Contesto</vt:lpstr>
      <vt:lpstr>[RI]DISEGNARE IL SISTEMA</vt:lpstr>
      <vt:lpstr>InNov@FIMMG</vt:lpstr>
      <vt:lpstr>In-Nov@FIMMG:  Gli Elementi Costitutivi</vt:lpstr>
      <vt:lpstr>Aggregazioni e Capacità organizzative</vt:lpstr>
      <vt:lpstr>Aggregazione&amp;Organizzazione</vt:lpstr>
      <vt:lpstr>UN NUOVO MODELLO</vt:lpstr>
      <vt:lpstr>Rafforzamento della Governance Clinica Territoriale</vt:lpstr>
      <vt:lpstr>Medicina pro-attiva</vt:lpstr>
      <vt:lpstr>Presentazione standard di PowerPoint</vt:lpstr>
      <vt:lpstr>Medico Esperto</vt:lpstr>
      <vt:lpstr>Presentazione standard di PowerPoint</vt:lpstr>
      <vt:lpstr>Presentazione standard di PowerPoint</vt:lpstr>
      <vt:lpstr>Approccio primario</vt:lpstr>
      <vt:lpstr>Tecnologia di primo livello</vt:lpstr>
      <vt:lpstr>Social Health Network</vt:lpstr>
      <vt:lpstr>Presentazione standard di PowerPoint</vt:lpstr>
      <vt:lpstr>Presentazione standard di PowerPoint</vt:lpstr>
      <vt:lpstr>Aree Applicative</vt:lpstr>
      <vt:lpstr>BPCO </vt:lpstr>
      <vt:lpstr>Presentazione standard di PowerPoint</vt:lpstr>
      <vt:lpstr>Progetto  (in collaborazione con Menarini)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</dc:title>
  <dc:creator>Pietro Marini</dc:creator>
  <dc:description>PresentationLoad.com</dc:description>
  <cp:lastModifiedBy>Mina Le Rose</cp:lastModifiedBy>
  <cp:revision>275</cp:revision>
  <cp:lastPrinted>2013-05-21T07:24:59Z</cp:lastPrinted>
  <dcterms:created xsi:type="dcterms:W3CDTF">2014-06-26T13:04:10Z</dcterms:created>
  <dcterms:modified xsi:type="dcterms:W3CDTF">2015-07-01T08:02:48Z</dcterms:modified>
</cp:coreProperties>
</file>